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14"/>
  </p:notesMasterIdLst>
  <p:sldIdLst>
    <p:sldId id="256" r:id="rId2"/>
    <p:sldId id="268" r:id="rId3"/>
    <p:sldId id="257" r:id="rId4"/>
    <p:sldId id="258" r:id="rId5"/>
    <p:sldId id="259" r:id="rId6"/>
    <p:sldId id="266" r:id="rId7"/>
    <p:sldId id="260" r:id="rId8"/>
    <p:sldId id="261" r:id="rId9"/>
    <p:sldId id="262" r:id="rId10"/>
    <p:sldId id="265"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9"/>
    <p:restoredTop sz="81098"/>
  </p:normalViewPr>
  <p:slideViewPr>
    <p:cSldViewPr snapToGrid="0">
      <p:cViewPr varScale="1">
        <p:scale>
          <a:sx n="87" d="100"/>
          <a:sy n="87" d="100"/>
        </p:scale>
        <p:origin x="2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ea.org/reports/net-zero-by-2050" TargetMode="External"/><Relationship Id="rId1" Type="http://schemas.openxmlformats.org/officeDocument/2006/relationships/hyperlink" Target="https://public.tableau.com/shared/KY65MZDSP?:display_count=n&amp;:origin=viz_share_link"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hyperlink" Target="https://public.tableau.com/shared/KY65MZDSP?:display_count=n&amp;:origin=viz_share_link" TargetMode="External"/><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hyperlink" Target="https://www.iea.org/reports/net-zero-by-2050" TargetMode="External"/><Relationship Id="rId5" Type="http://schemas.openxmlformats.org/officeDocument/2006/relationships/image" Target="../media/image16.sv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154976-D900-4623-8E72-A2B18A963CFB}"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713A5702-B256-4687-B999-E20F8DDD0066}">
      <dgm:prSet/>
      <dgm:spPr/>
      <dgm:t>
        <a:bodyPr/>
        <a:lstStyle/>
        <a:p>
          <a:r>
            <a:rPr lang="en-US"/>
            <a:t>China and The United States are not on track to be 2/3 renewable by 2030. </a:t>
          </a:r>
        </a:p>
      </dgm:t>
    </dgm:pt>
    <dgm:pt modelId="{C0F88766-E66F-4DF7-A472-D884FB2F2C0B}" type="parTrans" cxnId="{8995D4F1-A2A5-4819-8A51-F989CA648AA2}">
      <dgm:prSet/>
      <dgm:spPr/>
      <dgm:t>
        <a:bodyPr/>
        <a:lstStyle/>
        <a:p>
          <a:endParaRPr lang="en-US"/>
        </a:p>
      </dgm:t>
    </dgm:pt>
    <dgm:pt modelId="{FC311810-8A2D-48CE-936D-C2CDDF8E4C57}" type="sibTrans" cxnId="{8995D4F1-A2A5-4819-8A51-F989CA648AA2}">
      <dgm:prSet/>
      <dgm:spPr/>
      <dgm:t>
        <a:bodyPr/>
        <a:lstStyle/>
        <a:p>
          <a:endParaRPr lang="en-US"/>
        </a:p>
      </dgm:t>
    </dgm:pt>
    <dgm:pt modelId="{94183AF2-424F-4AED-8BCB-8DA8CA65DECA}">
      <dgm:prSet/>
      <dgm:spPr/>
      <dgm:t>
        <a:bodyPr/>
        <a:lstStyle/>
        <a:p>
          <a:r>
            <a:rPr lang="en-US"/>
            <a:t>For this to improve there needs to be a quicker transition from non-renewable energy to renewable energy. </a:t>
          </a:r>
        </a:p>
      </dgm:t>
    </dgm:pt>
    <dgm:pt modelId="{283EC8EF-7F87-48AF-9202-6D7514E3E3CF}" type="parTrans" cxnId="{A6DADBDF-E9E4-472E-A080-D0EF121C4038}">
      <dgm:prSet/>
      <dgm:spPr/>
      <dgm:t>
        <a:bodyPr/>
        <a:lstStyle/>
        <a:p>
          <a:endParaRPr lang="en-US"/>
        </a:p>
      </dgm:t>
    </dgm:pt>
    <dgm:pt modelId="{3D03B1C3-95A1-4358-B31E-747C7B6B1BDD}" type="sibTrans" cxnId="{A6DADBDF-E9E4-472E-A080-D0EF121C4038}">
      <dgm:prSet/>
      <dgm:spPr/>
      <dgm:t>
        <a:bodyPr/>
        <a:lstStyle/>
        <a:p>
          <a:endParaRPr lang="en-US"/>
        </a:p>
      </dgm:t>
    </dgm:pt>
    <dgm:pt modelId="{F0F80BF6-8169-44CA-AD56-AE2B21318C56}">
      <dgm:prSet/>
      <dgm:spPr/>
      <dgm:t>
        <a:bodyPr/>
        <a:lstStyle/>
        <a:p>
          <a:r>
            <a:rPr lang="en-US"/>
            <a:t>Both countries can no longer keep growing in non-renewable energy</a:t>
          </a:r>
        </a:p>
      </dgm:t>
    </dgm:pt>
    <dgm:pt modelId="{D7B172EB-0931-486D-BE3B-A09F702D55BF}" type="parTrans" cxnId="{C9591072-D6F2-4551-AB8F-C88078E00B16}">
      <dgm:prSet/>
      <dgm:spPr/>
      <dgm:t>
        <a:bodyPr/>
        <a:lstStyle/>
        <a:p>
          <a:endParaRPr lang="en-US"/>
        </a:p>
      </dgm:t>
    </dgm:pt>
    <dgm:pt modelId="{346025F4-DCAC-46E7-BEF9-03E9B31740D6}" type="sibTrans" cxnId="{C9591072-D6F2-4551-AB8F-C88078E00B16}">
      <dgm:prSet/>
      <dgm:spPr/>
      <dgm:t>
        <a:bodyPr/>
        <a:lstStyle/>
        <a:p>
          <a:endParaRPr lang="en-US"/>
        </a:p>
      </dgm:t>
    </dgm:pt>
    <dgm:pt modelId="{21D793A3-4AF3-4F72-8799-3A204EA0829A}">
      <dgm:prSet/>
      <dgm:spPr/>
      <dgm:t>
        <a:bodyPr/>
        <a:lstStyle/>
        <a:p>
          <a:r>
            <a:rPr lang="en-US" dirty="0"/>
            <a:t>Brazil and Sweden are already ahead of the curve with over 77% renewable energy. </a:t>
          </a:r>
        </a:p>
      </dgm:t>
    </dgm:pt>
    <dgm:pt modelId="{1CA7DE8F-0664-4ACE-B7DF-07AE3A31EEA9}" type="parTrans" cxnId="{9CAD7C05-2C50-4C0F-B392-D7355EAF802B}">
      <dgm:prSet/>
      <dgm:spPr/>
      <dgm:t>
        <a:bodyPr/>
        <a:lstStyle/>
        <a:p>
          <a:endParaRPr lang="en-US"/>
        </a:p>
      </dgm:t>
    </dgm:pt>
    <dgm:pt modelId="{6D7476B9-E438-484C-9A9B-A7F1D07A8730}" type="sibTrans" cxnId="{9CAD7C05-2C50-4C0F-B392-D7355EAF802B}">
      <dgm:prSet/>
      <dgm:spPr/>
      <dgm:t>
        <a:bodyPr/>
        <a:lstStyle/>
        <a:p>
          <a:endParaRPr lang="en-US"/>
        </a:p>
      </dgm:t>
    </dgm:pt>
    <dgm:pt modelId="{4389F482-6731-5841-AE9C-F51827A50138}" type="pres">
      <dgm:prSet presAssocID="{4D154976-D900-4623-8E72-A2B18A963CFB}" presName="Name0" presStyleCnt="0">
        <dgm:presLayoutVars>
          <dgm:dir/>
          <dgm:animLvl val="lvl"/>
          <dgm:resizeHandles val="exact"/>
        </dgm:presLayoutVars>
      </dgm:prSet>
      <dgm:spPr/>
    </dgm:pt>
    <dgm:pt modelId="{0DCFF7E9-C3D6-7E43-A143-CC47565A1888}" type="pres">
      <dgm:prSet presAssocID="{21D793A3-4AF3-4F72-8799-3A204EA0829A}" presName="boxAndChildren" presStyleCnt="0"/>
      <dgm:spPr/>
    </dgm:pt>
    <dgm:pt modelId="{E02FF6C8-E90E-C144-A261-96D1495E1140}" type="pres">
      <dgm:prSet presAssocID="{21D793A3-4AF3-4F72-8799-3A204EA0829A}" presName="parentTextBox" presStyleLbl="node1" presStyleIdx="0" presStyleCnt="2"/>
      <dgm:spPr/>
    </dgm:pt>
    <dgm:pt modelId="{A9131D35-7DD7-6A42-8D87-B6198220B99C}" type="pres">
      <dgm:prSet presAssocID="{FC311810-8A2D-48CE-936D-C2CDDF8E4C57}" presName="sp" presStyleCnt="0"/>
      <dgm:spPr/>
    </dgm:pt>
    <dgm:pt modelId="{6F7ADB8E-A5FC-0740-A142-62F0CC827273}" type="pres">
      <dgm:prSet presAssocID="{713A5702-B256-4687-B999-E20F8DDD0066}" presName="arrowAndChildren" presStyleCnt="0"/>
      <dgm:spPr/>
    </dgm:pt>
    <dgm:pt modelId="{C311B7E3-00F7-7A41-906D-E2E01B55373A}" type="pres">
      <dgm:prSet presAssocID="{713A5702-B256-4687-B999-E20F8DDD0066}" presName="parentTextArrow" presStyleLbl="node1" presStyleIdx="0" presStyleCnt="2"/>
      <dgm:spPr/>
    </dgm:pt>
    <dgm:pt modelId="{2C96AFE2-5CD7-3540-BCD7-4CDC718A3931}" type="pres">
      <dgm:prSet presAssocID="{713A5702-B256-4687-B999-E20F8DDD0066}" presName="arrow" presStyleLbl="node1" presStyleIdx="1" presStyleCnt="2"/>
      <dgm:spPr/>
    </dgm:pt>
    <dgm:pt modelId="{6BF563FA-30A5-ED47-93D0-EBF05796B65C}" type="pres">
      <dgm:prSet presAssocID="{713A5702-B256-4687-B999-E20F8DDD0066}" presName="descendantArrow" presStyleCnt="0"/>
      <dgm:spPr/>
    </dgm:pt>
    <dgm:pt modelId="{F511E917-13D0-6A48-983C-F726A2520890}" type="pres">
      <dgm:prSet presAssocID="{94183AF2-424F-4AED-8BCB-8DA8CA65DECA}" presName="childTextArrow" presStyleLbl="fgAccFollowNode1" presStyleIdx="0" presStyleCnt="2">
        <dgm:presLayoutVars>
          <dgm:bulletEnabled val="1"/>
        </dgm:presLayoutVars>
      </dgm:prSet>
      <dgm:spPr/>
    </dgm:pt>
    <dgm:pt modelId="{511A5009-7FF5-3B43-8DAF-54E2A038F3A1}" type="pres">
      <dgm:prSet presAssocID="{F0F80BF6-8169-44CA-AD56-AE2B21318C56}" presName="childTextArrow" presStyleLbl="fgAccFollowNode1" presStyleIdx="1" presStyleCnt="2">
        <dgm:presLayoutVars>
          <dgm:bulletEnabled val="1"/>
        </dgm:presLayoutVars>
      </dgm:prSet>
      <dgm:spPr/>
    </dgm:pt>
  </dgm:ptLst>
  <dgm:cxnLst>
    <dgm:cxn modelId="{9CAD7C05-2C50-4C0F-B392-D7355EAF802B}" srcId="{4D154976-D900-4623-8E72-A2B18A963CFB}" destId="{21D793A3-4AF3-4F72-8799-3A204EA0829A}" srcOrd="1" destOrd="0" parTransId="{1CA7DE8F-0664-4ACE-B7DF-07AE3A31EEA9}" sibTransId="{6D7476B9-E438-484C-9A9B-A7F1D07A8730}"/>
    <dgm:cxn modelId="{8EB59D60-B906-484D-98C9-DE3D278AF5D3}" type="presOf" srcId="{713A5702-B256-4687-B999-E20F8DDD0066}" destId="{C311B7E3-00F7-7A41-906D-E2E01B55373A}" srcOrd="0" destOrd="0" presId="urn:microsoft.com/office/officeart/2005/8/layout/process4"/>
    <dgm:cxn modelId="{C9591072-D6F2-4551-AB8F-C88078E00B16}" srcId="{713A5702-B256-4687-B999-E20F8DDD0066}" destId="{F0F80BF6-8169-44CA-AD56-AE2B21318C56}" srcOrd="1" destOrd="0" parTransId="{D7B172EB-0931-486D-BE3B-A09F702D55BF}" sibTransId="{346025F4-DCAC-46E7-BEF9-03E9B31740D6}"/>
    <dgm:cxn modelId="{8E8514A7-A48E-3443-AA37-CF0066438747}" type="presOf" srcId="{F0F80BF6-8169-44CA-AD56-AE2B21318C56}" destId="{511A5009-7FF5-3B43-8DAF-54E2A038F3A1}" srcOrd="0" destOrd="0" presId="urn:microsoft.com/office/officeart/2005/8/layout/process4"/>
    <dgm:cxn modelId="{3066CFCD-A34B-154F-BC7E-6238A3FA0C86}" type="presOf" srcId="{4D154976-D900-4623-8E72-A2B18A963CFB}" destId="{4389F482-6731-5841-AE9C-F51827A50138}" srcOrd="0" destOrd="0" presId="urn:microsoft.com/office/officeart/2005/8/layout/process4"/>
    <dgm:cxn modelId="{A2FBFDDE-B8CC-B247-AFDB-AB2807CD6476}" type="presOf" srcId="{94183AF2-424F-4AED-8BCB-8DA8CA65DECA}" destId="{F511E917-13D0-6A48-983C-F726A2520890}" srcOrd="0" destOrd="0" presId="urn:microsoft.com/office/officeart/2005/8/layout/process4"/>
    <dgm:cxn modelId="{A6DADBDF-E9E4-472E-A080-D0EF121C4038}" srcId="{713A5702-B256-4687-B999-E20F8DDD0066}" destId="{94183AF2-424F-4AED-8BCB-8DA8CA65DECA}" srcOrd="0" destOrd="0" parTransId="{283EC8EF-7F87-48AF-9202-6D7514E3E3CF}" sibTransId="{3D03B1C3-95A1-4358-B31E-747C7B6B1BDD}"/>
    <dgm:cxn modelId="{025308EC-3220-5345-AFC5-A1BB833C2B3A}" type="presOf" srcId="{713A5702-B256-4687-B999-E20F8DDD0066}" destId="{2C96AFE2-5CD7-3540-BCD7-4CDC718A3931}" srcOrd="1" destOrd="0" presId="urn:microsoft.com/office/officeart/2005/8/layout/process4"/>
    <dgm:cxn modelId="{8995D4F1-A2A5-4819-8A51-F989CA648AA2}" srcId="{4D154976-D900-4623-8E72-A2B18A963CFB}" destId="{713A5702-B256-4687-B999-E20F8DDD0066}" srcOrd="0" destOrd="0" parTransId="{C0F88766-E66F-4DF7-A472-D884FB2F2C0B}" sibTransId="{FC311810-8A2D-48CE-936D-C2CDDF8E4C57}"/>
    <dgm:cxn modelId="{42EA14F7-CBC4-D244-A4C8-8232C902622F}" type="presOf" srcId="{21D793A3-4AF3-4F72-8799-3A204EA0829A}" destId="{E02FF6C8-E90E-C144-A261-96D1495E1140}" srcOrd="0" destOrd="0" presId="urn:microsoft.com/office/officeart/2005/8/layout/process4"/>
    <dgm:cxn modelId="{4337A073-C45F-D742-9C47-F25606BA978B}" type="presParOf" srcId="{4389F482-6731-5841-AE9C-F51827A50138}" destId="{0DCFF7E9-C3D6-7E43-A143-CC47565A1888}" srcOrd="0" destOrd="0" presId="urn:microsoft.com/office/officeart/2005/8/layout/process4"/>
    <dgm:cxn modelId="{0D47D217-0AC4-3B4F-AA80-B6761822932B}" type="presParOf" srcId="{0DCFF7E9-C3D6-7E43-A143-CC47565A1888}" destId="{E02FF6C8-E90E-C144-A261-96D1495E1140}" srcOrd="0" destOrd="0" presId="urn:microsoft.com/office/officeart/2005/8/layout/process4"/>
    <dgm:cxn modelId="{64536EBD-4534-7841-9246-D91F5BC81F71}" type="presParOf" srcId="{4389F482-6731-5841-AE9C-F51827A50138}" destId="{A9131D35-7DD7-6A42-8D87-B6198220B99C}" srcOrd="1" destOrd="0" presId="urn:microsoft.com/office/officeart/2005/8/layout/process4"/>
    <dgm:cxn modelId="{229DB168-6BA0-DD46-BC5E-E5F4172DCA64}" type="presParOf" srcId="{4389F482-6731-5841-AE9C-F51827A50138}" destId="{6F7ADB8E-A5FC-0740-A142-62F0CC827273}" srcOrd="2" destOrd="0" presId="urn:microsoft.com/office/officeart/2005/8/layout/process4"/>
    <dgm:cxn modelId="{C8F7B040-FE21-D047-86DD-920116FDE257}" type="presParOf" srcId="{6F7ADB8E-A5FC-0740-A142-62F0CC827273}" destId="{C311B7E3-00F7-7A41-906D-E2E01B55373A}" srcOrd="0" destOrd="0" presId="urn:microsoft.com/office/officeart/2005/8/layout/process4"/>
    <dgm:cxn modelId="{1F0BD27A-EBAB-AF49-AE99-94F5E776BA8E}" type="presParOf" srcId="{6F7ADB8E-A5FC-0740-A142-62F0CC827273}" destId="{2C96AFE2-5CD7-3540-BCD7-4CDC718A3931}" srcOrd="1" destOrd="0" presId="urn:microsoft.com/office/officeart/2005/8/layout/process4"/>
    <dgm:cxn modelId="{D15DC09A-E71A-0A46-8120-CF534642C8C1}" type="presParOf" srcId="{6F7ADB8E-A5FC-0740-A142-62F0CC827273}" destId="{6BF563FA-30A5-ED47-93D0-EBF05796B65C}" srcOrd="2" destOrd="0" presId="urn:microsoft.com/office/officeart/2005/8/layout/process4"/>
    <dgm:cxn modelId="{5EA25E02-37B0-024D-9CC9-EF627893EC80}" type="presParOf" srcId="{6BF563FA-30A5-ED47-93D0-EBF05796B65C}" destId="{F511E917-13D0-6A48-983C-F726A2520890}" srcOrd="0" destOrd="0" presId="urn:microsoft.com/office/officeart/2005/8/layout/process4"/>
    <dgm:cxn modelId="{9B2FD344-4990-324F-B678-AD16A5E0D0C7}" type="presParOf" srcId="{6BF563FA-30A5-ED47-93D0-EBF05796B65C}" destId="{511A5009-7FF5-3B43-8DAF-54E2A038F3A1}"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2B42AD-2CC9-4567-B282-A90E5D020B2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7BE6A21-8EE3-4AD8-924D-29BD29E499EB}">
      <dgm:prSet/>
      <dgm:spPr/>
      <dgm:t>
        <a:bodyPr/>
        <a:lstStyle/>
        <a:p>
          <a:pPr>
            <a:lnSpc>
              <a:spcPct val="100000"/>
            </a:lnSpc>
          </a:pPr>
          <a:r>
            <a:rPr lang="en-US" dirty="0"/>
            <a:t>Interactive visualizations can be found </a:t>
          </a:r>
          <a:r>
            <a:rPr lang="en-US" dirty="0">
              <a:hlinkClick xmlns:r="http://schemas.openxmlformats.org/officeDocument/2006/relationships" r:id="rId1"/>
            </a:rPr>
            <a:t>here</a:t>
          </a:r>
          <a:r>
            <a:rPr lang="en-US" dirty="0"/>
            <a:t>. </a:t>
          </a:r>
        </a:p>
      </dgm:t>
    </dgm:pt>
    <dgm:pt modelId="{5AE1C372-7421-420F-847F-48E125B44F39}" type="parTrans" cxnId="{FDEF924F-4FCA-49AA-AEA6-3F7B60DA8CF3}">
      <dgm:prSet/>
      <dgm:spPr/>
      <dgm:t>
        <a:bodyPr/>
        <a:lstStyle/>
        <a:p>
          <a:endParaRPr lang="en-US"/>
        </a:p>
      </dgm:t>
    </dgm:pt>
    <dgm:pt modelId="{47F79BEC-AF93-45F9-8B29-A8B8E8CAAF36}" type="sibTrans" cxnId="{FDEF924F-4FCA-49AA-AEA6-3F7B60DA8CF3}">
      <dgm:prSet/>
      <dgm:spPr/>
      <dgm:t>
        <a:bodyPr/>
        <a:lstStyle/>
        <a:p>
          <a:endParaRPr lang="en-US"/>
        </a:p>
      </dgm:t>
    </dgm:pt>
    <dgm:pt modelId="{02F0480E-E9AD-4CB3-BFF7-B5FF9B06E438}">
      <dgm:prSet/>
      <dgm:spPr/>
      <dgm:t>
        <a:bodyPr/>
        <a:lstStyle/>
        <a:p>
          <a:pPr>
            <a:lnSpc>
              <a:spcPct val="100000"/>
            </a:lnSpc>
          </a:pPr>
          <a:r>
            <a:rPr lang="en-US" dirty="0"/>
            <a:t>Sources: IEA – </a:t>
          </a:r>
          <a:r>
            <a:rPr lang="en-US" dirty="0">
              <a:hlinkClick xmlns:r="http://schemas.openxmlformats.org/officeDocument/2006/relationships" r:id="rId2"/>
            </a:rPr>
            <a:t>Net Zero by 2050 </a:t>
          </a:r>
          <a:endParaRPr lang="en-US" dirty="0"/>
        </a:p>
      </dgm:t>
    </dgm:pt>
    <dgm:pt modelId="{B0E894AD-43BA-4BC1-9708-F6314CBF4262}" type="parTrans" cxnId="{B9F516AE-E06F-4313-8430-F3E372800EED}">
      <dgm:prSet/>
      <dgm:spPr/>
      <dgm:t>
        <a:bodyPr/>
        <a:lstStyle/>
        <a:p>
          <a:endParaRPr lang="en-US"/>
        </a:p>
      </dgm:t>
    </dgm:pt>
    <dgm:pt modelId="{189D59FC-EDBE-4E49-BDD2-3D79D953D88E}" type="sibTrans" cxnId="{B9F516AE-E06F-4313-8430-F3E372800EED}">
      <dgm:prSet/>
      <dgm:spPr/>
      <dgm:t>
        <a:bodyPr/>
        <a:lstStyle/>
        <a:p>
          <a:endParaRPr lang="en-US"/>
        </a:p>
      </dgm:t>
    </dgm:pt>
    <dgm:pt modelId="{67ED01CE-D917-4F6A-B11D-98F46902FB02}" type="pres">
      <dgm:prSet presAssocID="{192B42AD-2CC9-4567-B282-A90E5D020B2E}" presName="root" presStyleCnt="0">
        <dgm:presLayoutVars>
          <dgm:dir/>
          <dgm:resizeHandles val="exact"/>
        </dgm:presLayoutVars>
      </dgm:prSet>
      <dgm:spPr/>
    </dgm:pt>
    <dgm:pt modelId="{C660175E-7AB0-4998-A234-22102E1CD562}" type="pres">
      <dgm:prSet presAssocID="{B7BE6A21-8EE3-4AD8-924D-29BD29E499EB}" presName="compNode" presStyleCnt="0"/>
      <dgm:spPr/>
    </dgm:pt>
    <dgm:pt modelId="{4946AFCE-CCB6-4CBF-A67B-66376C466F91}" type="pres">
      <dgm:prSet presAssocID="{B7BE6A21-8EE3-4AD8-924D-29BD29E499EB}" presName="bgRect" presStyleLbl="bgShp" presStyleIdx="0" presStyleCnt="2"/>
      <dgm:spPr/>
    </dgm:pt>
    <dgm:pt modelId="{EEB711AD-53D6-426B-9702-606544513BF5}" type="pres">
      <dgm:prSet presAssocID="{B7BE6A21-8EE3-4AD8-924D-29BD29E499EB}"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search"/>
        </a:ext>
      </dgm:extLst>
    </dgm:pt>
    <dgm:pt modelId="{24CC7DCF-9EBB-49C7-9C68-164666A7491B}" type="pres">
      <dgm:prSet presAssocID="{B7BE6A21-8EE3-4AD8-924D-29BD29E499EB}" presName="spaceRect" presStyleCnt="0"/>
      <dgm:spPr/>
    </dgm:pt>
    <dgm:pt modelId="{EB0322C2-6BEF-4736-A925-1F05F5BF289D}" type="pres">
      <dgm:prSet presAssocID="{B7BE6A21-8EE3-4AD8-924D-29BD29E499EB}" presName="parTx" presStyleLbl="revTx" presStyleIdx="0" presStyleCnt="2">
        <dgm:presLayoutVars>
          <dgm:chMax val="0"/>
          <dgm:chPref val="0"/>
        </dgm:presLayoutVars>
      </dgm:prSet>
      <dgm:spPr/>
    </dgm:pt>
    <dgm:pt modelId="{53827E08-263C-48A4-AEB7-BFB927F018AF}" type="pres">
      <dgm:prSet presAssocID="{47F79BEC-AF93-45F9-8B29-A8B8E8CAAF36}" presName="sibTrans" presStyleCnt="0"/>
      <dgm:spPr/>
    </dgm:pt>
    <dgm:pt modelId="{0BC4E9C0-C3A8-4F97-8824-803189CF7405}" type="pres">
      <dgm:prSet presAssocID="{02F0480E-E9AD-4CB3-BFF7-B5FF9B06E438}" presName="compNode" presStyleCnt="0"/>
      <dgm:spPr/>
    </dgm:pt>
    <dgm:pt modelId="{36E8CA0E-755A-4253-9DD9-FCF4EA8E6A00}" type="pres">
      <dgm:prSet presAssocID="{02F0480E-E9AD-4CB3-BFF7-B5FF9B06E438}" presName="bgRect" presStyleLbl="bgShp" presStyleIdx="1" presStyleCnt="2"/>
      <dgm:spPr/>
    </dgm:pt>
    <dgm:pt modelId="{06A0E8A6-9ECF-4289-872E-A6E8CA41B894}" type="pres">
      <dgm:prSet presAssocID="{02F0480E-E9AD-4CB3-BFF7-B5FF9B06E438}"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wspaper"/>
        </a:ext>
      </dgm:extLst>
    </dgm:pt>
    <dgm:pt modelId="{94D4CEC6-E710-4304-ACE9-6E6708E7494D}" type="pres">
      <dgm:prSet presAssocID="{02F0480E-E9AD-4CB3-BFF7-B5FF9B06E438}" presName="spaceRect" presStyleCnt="0"/>
      <dgm:spPr/>
    </dgm:pt>
    <dgm:pt modelId="{F5D10D5C-0BA0-4C24-9E64-AECB2185D215}" type="pres">
      <dgm:prSet presAssocID="{02F0480E-E9AD-4CB3-BFF7-B5FF9B06E438}" presName="parTx" presStyleLbl="revTx" presStyleIdx="1" presStyleCnt="2">
        <dgm:presLayoutVars>
          <dgm:chMax val="0"/>
          <dgm:chPref val="0"/>
        </dgm:presLayoutVars>
      </dgm:prSet>
      <dgm:spPr/>
    </dgm:pt>
  </dgm:ptLst>
  <dgm:cxnLst>
    <dgm:cxn modelId="{82677527-0E05-4EC5-9671-EF0A86465205}" type="presOf" srcId="{B7BE6A21-8EE3-4AD8-924D-29BD29E499EB}" destId="{EB0322C2-6BEF-4736-A925-1F05F5BF289D}" srcOrd="0" destOrd="0" presId="urn:microsoft.com/office/officeart/2018/2/layout/IconVerticalSolidList"/>
    <dgm:cxn modelId="{FDEF924F-4FCA-49AA-AEA6-3F7B60DA8CF3}" srcId="{192B42AD-2CC9-4567-B282-A90E5D020B2E}" destId="{B7BE6A21-8EE3-4AD8-924D-29BD29E499EB}" srcOrd="0" destOrd="0" parTransId="{5AE1C372-7421-420F-847F-48E125B44F39}" sibTransId="{47F79BEC-AF93-45F9-8B29-A8B8E8CAAF36}"/>
    <dgm:cxn modelId="{0EC24A83-54C0-4BD3-B4D1-03D7A310DCD1}" type="presOf" srcId="{192B42AD-2CC9-4567-B282-A90E5D020B2E}" destId="{67ED01CE-D917-4F6A-B11D-98F46902FB02}" srcOrd="0" destOrd="0" presId="urn:microsoft.com/office/officeart/2018/2/layout/IconVerticalSolidList"/>
    <dgm:cxn modelId="{6AC1D283-2519-4C99-BBB9-A1C239AD4C61}" type="presOf" srcId="{02F0480E-E9AD-4CB3-BFF7-B5FF9B06E438}" destId="{F5D10D5C-0BA0-4C24-9E64-AECB2185D215}" srcOrd="0" destOrd="0" presId="urn:microsoft.com/office/officeart/2018/2/layout/IconVerticalSolidList"/>
    <dgm:cxn modelId="{B9F516AE-E06F-4313-8430-F3E372800EED}" srcId="{192B42AD-2CC9-4567-B282-A90E5D020B2E}" destId="{02F0480E-E9AD-4CB3-BFF7-B5FF9B06E438}" srcOrd="1" destOrd="0" parTransId="{B0E894AD-43BA-4BC1-9708-F6314CBF4262}" sibTransId="{189D59FC-EDBE-4E49-BDD2-3D79D953D88E}"/>
    <dgm:cxn modelId="{7D72AEA8-189C-4C0D-AB54-B2FF1202E6B9}" type="presParOf" srcId="{67ED01CE-D917-4F6A-B11D-98F46902FB02}" destId="{C660175E-7AB0-4998-A234-22102E1CD562}" srcOrd="0" destOrd="0" presId="urn:microsoft.com/office/officeart/2018/2/layout/IconVerticalSolidList"/>
    <dgm:cxn modelId="{164521C5-6207-44E0-8714-84AD97AF9D9A}" type="presParOf" srcId="{C660175E-7AB0-4998-A234-22102E1CD562}" destId="{4946AFCE-CCB6-4CBF-A67B-66376C466F91}" srcOrd="0" destOrd="0" presId="urn:microsoft.com/office/officeart/2018/2/layout/IconVerticalSolidList"/>
    <dgm:cxn modelId="{7354818F-2684-4E0A-82BA-02E91FF41BCE}" type="presParOf" srcId="{C660175E-7AB0-4998-A234-22102E1CD562}" destId="{EEB711AD-53D6-426B-9702-606544513BF5}" srcOrd="1" destOrd="0" presId="urn:microsoft.com/office/officeart/2018/2/layout/IconVerticalSolidList"/>
    <dgm:cxn modelId="{2185A28E-B38E-41A3-A3D4-1C5A0A9A18F6}" type="presParOf" srcId="{C660175E-7AB0-4998-A234-22102E1CD562}" destId="{24CC7DCF-9EBB-49C7-9C68-164666A7491B}" srcOrd="2" destOrd="0" presId="urn:microsoft.com/office/officeart/2018/2/layout/IconVerticalSolidList"/>
    <dgm:cxn modelId="{4BACF7D0-4A2F-4428-9CE3-0C7A07AD6F62}" type="presParOf" srcId="{C660175E-7AB0-4998-A234-22102E1CD562}" destId="{EB0322C2-6BEF-4736-A925-1F05F5BF289D}" srcOrd="3" destOrd="0" presId="urn:microsoft.com/office/officeart/2018/2/layout/IconVerticalSolidList"/>
    <dgm:cxn modelId="{194CEE21-C5BB-4C0E-837E-04540153E51B}" type="presParOf" srcId="{67ED01CE-D917-4F6A-B11D-98F46902FB02}" destId="{53827E08-263C-48A4-AEB7-BFB927F018AF}" srcOrd="1" destOrd="0" presId="urn:microsoft.com/office/officeart/2018/2/layout/IconVerticalSolidList"/>
    <dgm:cxn modelId="{762E0399-CD70-405D-9610-C1B0D941DEA5}" type="presParOf" srcId="{67ED01CE-D917-4F6A-B11D-98F46902FB02}" destId="{0BC4E9C0-C3A8-4F97-8824-803189CF7405}" srcOrd="2" destOrd="0" presId="urn:microsoft.com/office/officeart/2018/2/layout/IconVerticalSolidList"/>
    <dgm:cxn modelId="{9265BE7E-C94D-4FFC-B319-F0AD3BD3839C}" type="presParOf" srcId="{0BC4E9C0-C3A8-4F97-8824-803189CF7405}" destId="{36E8CA0E-755A-4253-9DD9-FCF4EA8E6A00}" srcOrd="0" destOrd="0" presId="urn:microsoft.com/office/officeart/2018/2/layout/IconVerticalSolidList"/>
    <dgm:cxn modelId="{60B06F95-5446-4B6F-9DF3-16890E7372EC}" type="presParOf" srcId="{0BC4E9C0-C3A8-4F97-8824-803189CF7405}" destId="{06A0E8A6-9ECF-4289-872E-A6E8CA41B894}" srcOrd="1" destOrd="0" presId="urn:microsoft.com/office/officeart/2018/2/layout/IconVerticalSolidList"/>
    <dgm:cxn modelId="{B64C2AA7-7659-473F-A5F4-458EB5640543}" type="presParOf" srcId="{0BC4E9C0-C3A8-4F97-8824-803189CF7405}" destId="{94D4CEC6-E710-4304-ACE9-6E6708E7494D}" srcOrd="2" destOrd="0" presId="urn:microsoft.com/office/officeart/2018/2/layout/IconVerticalSolidList"/>
    <dgm:cxn modelId="{088A1A9E-1FFC-4548-8357-0EEE822FBB0D}" type="presParOf" srcId="{0BC4E9C0-C3A8-4F97-8824-803189CF7405}" destId="{F5D10D5C-0BA0-4C24-9E64-AECB2185D2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FF6C8-E90E-C144-A261-96D1495E1140}">
      <dsp:nvSpPr>
        <dsp:cNvPr id="0" name=""/>
        <dsp:cNvSpPr/>
      </dsp:nvSpPr>
      <dsp:spPr>
        <a:xfrm>
          <a:off x="0" y="3270261"/>
          <a:ext cx="5836117" cy="2145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Brazil and Sweden are already ahead of the curve with over 77% renewable energy. </a:t>
          </a:r>
        </a:p>
      </dsp:txBody>
      <dsp:txXfrm>
        <a:off x="0" y="3270261"/>
        <a:ext cx="5836117" cy="2145645"/>
      </dsp:txXfrm>
    </dsp:sp>
    <dsp:sp modelId="{2C96AFE2-5CD7-3540-BCD7-4CDC718A3931}">
      <dsp:nvSpPr>
        <dsp:cNvPr id="0" name=""/>
        <dsp:cNvSpPr/>
      </dsp:nvSpPr>
      <dsp:spPr>
        <a:xfrm rot="10800000">
          <a:off x="0" y="2443"/>
          <a:ext cx="5836117" cy="3300003"/>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China and The United States are not on track to be 2/3 renewable by 2030. </a:t>
          </a:r>
        </a:p>
      </dsp:txBody>
      <dsp:txXfrm rot="-10800000">
        <a:off x="0" y="2443"/>
        <a:ext cx="5836117" cy="1158301"/>
      </dsp:txXfrm>
    </dsp:sp>
    <dsp:sp modelId="{F511E917-13D0-6A48-983C-F726A2520890}">
      <dsp:nvSpPr>
        <dsp:cNvPr id="0" name=""/>
        <dsp:cNvSpPr/>
      </dsp:nvSpPr>
      <dsp:spPr>
        <a:xfrm>
          <a:off x="0" y="1160744"/>
          <a:ext cx="2918058" cy="9867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For this to improve there needs to be a quicker transition from non-renewable energy to renewable energy. </a:t>
          </a:r>
        </a:p>
      </dsp:txBody>
      <dsp:txXfrm>
        <a:off x="0" y="1160744"/>
        <a:ext cx="2918058" cy="986700"/>
      </dsp:txXfrm>
    </dsp:sp>
    <dsp:sp modelId="{511A5009-7FF5-3B43-8DAF-54E2A038F3A1}">
      <dsp:nvSpPr>
        <dsp:cNvPr id="0" name=""/>
        <dsp:cNvSpPr/>
      </dsp:nvSpPr>
      <dsp:spPr>
        <a:xfrm>
          <a:off x="2918058" y="1160744"/>
          <a:ext cx="2918058" cy="9867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Both countries can no longer keep growing in non-renewable energy</a:t>
          </a:r>
        </a:p>
      </dsp:txBody>
      <dsp:txXfrm>
        <a:off x="2918058" y="1160744"/>
        <a:ext cx="2918058" cy="986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6AFCE-CCB6-4CBF-A67B-66376C466F91}">
      <dsp:nvSpPr>
        <dsp:cNvPr id="0" name=""/>
        <dsp:cNvSpPr/>
      </dsp:nvSpPr>
      <dsp:spPr>
        <a:xfrm>
          <a:off x="0" y="402280"/>
          <a:ext cx="7886814" cy="7426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711AD-53D6-426B-9702-606544513BF5}">
      <dsp:nvSpPr>
        <dsp:cNvPr id="0" name=""/>
        <dsp:cNvSpPr/>
      </dsp:nvSpPr>
      <dsp:spPr>
        <a:xfrm>
          <a:off x="224657" y="569381"/>
          <a:ext cx="408469" cy="4084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322C2-6BEF-4736-A925-1F05F5BF289D}">
      <dsp:nvSpPr>
        <dsp:cNvPr id="0" name=""/>
        <dsp:cNvSpPr/>
      </dsp:nvSpPr>
      <dsp:spPr>
        <a:xfrm>
          <a:off x="857785" y="402280"/>
          <a:ext cx="7029028" cy="742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599" tIns="78599" rIns="78599" bIns="78599" numCol="1" spcCol="1270" anchor="ctr" anchorCtr="0">
          <a:noAutofit/>
        </a:bodyPr>
        <a:lstStyle/>
        <a:p>
          <a:pPr marL="0" lvl="0" indent="0" algn="l" defTabSz="1111250">
            <a:lnSpc>
              <a:spcPct val="100000"/>
            </a:lnSpc>
            <a:spcBef>
              <a:spcPct val="0"/>
            </a:spcBef>
            <a:spcAft>
              <a:spcPct val="35000"/>
            </a:spcAft>
            <a:buNone/>
          </a:pPr>
          <a:r>
            <a:rPr lang="en-US" sz="2500" kern="1200" dirty="0"/>
            <a:t>Interactive visualizations can be found </a:t>
          </a:r>
          <a:r>
            <a:rPr lang="en-US" sz="2500" kern="1200" dirty="0">
              <a:hlinkClick xmlns:r="http://schemas.openxmlformats.org/officeDocument/2006/relationships" r:id="rId3"/>
            </a:rPr>
            <a:t>here</a:t>
          </a:r>
          <a:r>
            <a:rPr lang="en-US" sz="2500" kern="1200" dirty="0"/>
            <a:t>. </a:t>
          </a:r>
        </a:p>
      </dsp:txBody>
      <dsp:txXfrm>
        <a:off x="857785" y="402280"/>
        <a:ext cx="7029028" cy="742671"/>
      </dsp:txXfrm>
    </dsp:sp>
    <dsp:sp modelId="{36E8CA0E-755A-4253-9DD9-FCF4EA8E6A00}">
      <dsp:nvSpPr>
        <dsp:cNvPr id="0" name=""/>
        <dsp:cNvSpPr/>
      </dsp:nvSpPr>
      <dsp:spPr>
        <a:xfrm>
          <a:off x="0" y="1330618"/>
          <a:ext cx="7886814" cy="7426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0E8A6-9ECF-4289-872E-A6E8CA41B894}">
      <dsp:nvSpPr>
        <dsp:cNvPr id="0" name=""/>
        <dsp:cNvSpPr/>
      </dsp:nvSpPr>
      <dsp:spPr>
        <a:xfrm>
          <a:off x="224657" y="1497719"/>
          <a:ext cx="408469" cy="40846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D10D5C-0BA0-4C24-9E64-AECB2185D215}">
      <dsp:nvSpPr>
        <dsp:cNvPr id="0" name=""/>
        <dsp:cNvSpPr/>
      </dsp:nvSpPr>
      <dsp:spPr>
        <a:xfrm>
          <a:off x="857785" y="1330618"/>
          <a:ext cx="7029028" cy="742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599" tIns="78599" rIns="78599" bIns="78599" numCol="1" spcCol="1270" anchor="ctr" anchorCtr="0">
          <a:noAutofit/>
        </a:bodyPr>
        <a:lstStyle/>
        <a:p>
          <a:pPr marL="0" lvl="0" indent="0" algn="l" defTabSz="1111250">
            <a:lnSpc>
              <a:spcPct val="100000"/>
            </a:lnSpc>
            <a:spcBef>
              <a:spcPct val="0"/>
            </a:spcBef>
            <a:spcAft>
              <a:spcPct val="35000"/>
            </a:spcAft>
            <a:buNone/>
          </a:pPr>
          <a:r>
            <a:rPr lang="en-US" sz="2500" kern="1200" dirty="0"/>
            <a:t>Sources: IEA – </a:t>
          </a:r>
          <a:r>
            <a:rPr lang="en-US" sz="2500" kern="1200" dirty="0">
              <a:hlinkClick xmlns:r="http://schemas.openxmlformats.org/officeDocument/2006/relationships" r:id="rId6"/>
            </a:rPr>
            <a:t>Net Zero by 2050 </a:t>
          </a:r>
          <a:endParaRPr lang="en-US" sz="2500" kern="1200" dirty="0"/>
        </a:p>
      </dsp:txBody>
      <dsp:txXfrm>
        <a:off x="857785" y="1330618"/>
        <a:ext cx="7029028" cy="74267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AEC02-A547-B149-9BF0-EB2B93138C4B}" type="datetimeFigureOut">
              <a:rPr lang="en-US" smtClean="0"/>
              <a:t>11/15/22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63DE7-C329-A145-9024-568955200EAD}" type="slidenum">
              <a:rPr lang="en-US" smtClean="0"/>
              <a:t>‹#›</a:t>
            </a:fld>
            <a:endParaRPr lang="en-US"/>
          </a:p>
        </p:txBody>
      </p:sp>
    </p:spTree>
    <p:extLst>
      <p:ext uri="{BB962C8B-B14F-4D97-AF65-F5344CB8AC3E}">
        <p14:creationId xmlns:p14="http://schemas.microsoft.com/office/powerpoint/2010/main" val="3574342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Hello all! My name is Tabitha Diaz, and this is my presentation On Track?: A Dive Into Renewable and Non-renewable energy. </a:t>
            </a:r>
          </a:p>
          <a:p>
            <a:endParaRPr lang="en-US" dirty="0"/>
          </a:p>
          <a:p>
            <a:r>
              <a:rPr lang="en-US" dirty="0"/>
              <a:t>- For the last few years, if not longer, we have heard that the way we produce energy is actively affecting our climate for the worse, we have experienced this firsthand through heatwaves, droughts, extreme flooding, and constant natural disasters, that seem to get worse throughout the world. </a:t>
            </a:r>
          </a:p>
          <a:p>
            <a:endParaRPr lang="en-US" dirty="0"/>
          </a:p>
          <a:p>
            <a:r>
              <a:rPr lang="en-US" dirty="0"/>
              <a:t>- I wanted to investigate the numbers and see if we our on our way to reducing non-renewable energy around the world by taking a look at two of the major players: China and the USA. </a:t>
            </a:r>
          </a:p>
        </p:txBody>
      </p:sp>
      <p:sp>
        <p:nvSpPr>
          <p:cNvPr id="4" name="Slide Number Placeholder 3"/>
          <p:cNvSpPr>
            <a:spLocks noGrp="1"/>
          </p:cNvSpPr>
          <p:nvPr>
            <p:ph type="sldNum" sz="quarter" idx="5"/>
          </p:nvPr>
        </p:nvSpPr>
        <p:spPr/>
        <p:txBody>
          <a:bodyPr/>
          <a:lstStyle/>
          <a:p>
            <a:fld id="{D5963DE7-C329-A145-9024-568955200EAD}" type="slidenum">
              <a:rPr lang="en-US" smtClean="0"/>
              <a:t>1</a:t>
            </a:fld>
            <a:endParaRPr lang="en-US"/>
          </a:p>
        </p:txBody>
      </p:sp>
    </p:spTree>
    <p:extLst>
      <p:ext uri="{BB962C8B-B14F-4D97-AF65-F5344CB8AC3E}">
        <p14:creationId xmlns:p14="http://schemas.microsoft.com/office/powerpoint/2010/main" val="347185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the next 8 years we are seeing a promising increase from China and renewable energy sources. </a:t>
            </a:r>
          </a:p>
          <a:p>
            <a:r>
              <a:rPr lang="en-US" dirty="0"/>
              <a:t>	- The US forecast isn’t looking that great – only increasing slightly over the next 8 years.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US may not be growing tremendously in renewable energy but in the next few years there will be a slight decline in non-renewable energy sources. </a:t>
            </a:r>
          </a:p>
          <a:p>
            <a:endParaRPr lang="en-US" dirty="0"/>
          </a:p>
          <a:p>
            <a:r>
              <a:rPr lang="en-US" dirty="0"/>
              <a:t>- From my analysis, China is overall more renewable than the US, and has a bright future in being a leader in renewable energy, but is it enough to align with the standard set with the Paris Agreement? </a:t>
            </a:r>
          </a:p>
        </p:txBody>
      </p:sp>
      <p:sp>
        <p:nvSpPr>
          <p:cNvPr id="4" name="Slide Number Placeholder 3"/>
          <p:cNvSpPr>
            <a:spLocks noGrp="1"/>
          </p:cNvSpPr>
          <p:nvPr>
            <p:ph type="sldNum" sz="quarter" idx="5"/>
          </p:nvPr>
        </p:nvSpPr>
        <p:spPr/>
        <p:txBody>
          <a:bodyPr/>
          <a:lstStyle/>
          <a:p>
            <a:fld id="{D5963DE7-C329-A145-9024-568955200EAD}" type="slidenum">
              <a:rPr lang="en-US" smtClean="0"/>
              <a:t>10</a:t>
            </a:fld>
            <a:endParaRPr lang="en-US"/>
          </a:p>
        </p:txBody>
      </p:sp>
    </p:spTree>
    <p:extLst>
      <p:ext uri="{BB962C8B-B14F-4D97-AF65-F5344CB8AC3E}">
        <p14:creationId xmlns:p14="http://schemas.microsoft.com/office/powerpoint/2010/main" val="1075471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Unfortunately, we are not on track for the 2030 goal of 2/3 renewable energy BUT the US and China are making great strides.</a:t>
            </a:r>
          </a:p>
          <a:p>
            <a:pPr marL="628650" lvl="1" indent="-171450">
              <a:buFontTx/>
              <a:buChar char="-"/>
            </a:pPr>
            <a:r>
              <a:rPr lang="en-US" dirty="0"/>
              <a:t>From the previous slide China will be around 61% Renewable (39% non-renewable) by 2030 if it continues at this pace just 5% short of 2/3.</a:t>
            </a:r>
          </a:p>
          <a:p>
            <a:pPr marL="628650" lvl="1" indent="-171450">
              <a:buFontTx/>
              <a:buChar char="-"/>
            </a:pPr>
            <a:r>
              <a:rPr lang="en-US" dirty="0"/>
              <a:t>The US will be around 41% renewable and (69% non-renewable) by 2030. </a:t>
            </a:r>
          </a:p>
          <a:p>
            <a:pPr marL="171450" indent="-171450">
              <a:buFontTx/>
              <a:buChar char="-"/>
            </a:pPr>
            <a:endParaRPr lang="en-US" dirty="0"/>
          </a:p>
          <a:p>
            <a:r>
              <a:rPr lang="en-US" dirty="0"/>
              <a:t>- They skew the protentional of reaching our climate goals because they are the biggest players in renewable and non-renewable energy, which is why I choose to focus on them today.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As a result, both countries can no longer keep growing in non-renewable energy as their ventures in renewable energy don’t compensate for such growth.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The world needs to do better at transitioning from non-renewable to renewable energy especially within the biggest producing countries.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And we can see it is already possible with countries like Brazil and Sweden being over 77% renewable energy.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In conclusion, China is more Renewable and  more on track to being 2/3 renewable than the US by 2030 but there is still a lot of work to be done if we ever want to fall in line with the Paris Agreement.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p:txBody>
      </p:sp>
      <p:sp>
        <p:nvSpPr>
          <p:cNvPr id="4" name="Slide Number Placeholder 3"/>
          <p:cNvSpPr>
            <a:spLocks noGrp="1"/>
          </p:cNvSpPr>
          <p:nvPr>
            <p:ph type="sldNum" sz="quarter" idx="5"/>
          </p:nvPr>
        </p:nvSpPr>
        <p:spPr/>
        <p:txBody>
          <a:bodyPr/>
          <a:lstStyle/>
          <a:p>
            <a:fld id="{D5963DE7-C329-A145-9024-568955200EAD}" type="slidenum">
              <a:rPr lang="en-US" smtClean="0"/>
              <a:t>11</a:t>
            </a:fld>
            <a:endParaRPr lang="en-US"/>
          </a:p>
        </p:txBody>
      </p:sp>
    </p:spTree>
    <p:extLst>
      <p:ext uri="{BB962C8B-B14F-4D97-AF65-F5344CB8AC3E}">
        <p14:creationId xmlns:p14="http://schemas.microsoft.com/office/powerpoint/2010/main" val="2152050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time!</a:t>
            </a:r>
          </a:p>
          <a:p>
            <a:endParaRPr lang="en-US" dirty="0"/>
          </a:p>
          <a:p>
            <a:r>
              <a:rPr lang="en-US" dirty="0"/>
              <a:t>Link to Tableau : https://</a:t>
            </a:r>
            <a:r>
              <a:rPr lang="en-US" dirty="0" err="1"/>
              <a:t>public.tableau.com</a:t>
            </a:r>
            <a:r>
              <a:rPr lang="en-US" dirty="0"/>
              <a:t>/app/profile/</a:t>
            </a:r>
            <a:r>
              <a:rPr lang="en-US" dirty="0" err="1"/>
              <a:t>tabitha.diaz</a:t>
            </a:r>
            <a:r>
              <a:rPr lang="en-US" dirty="0"/>
              <a:t>/viz/shared/KY65MZDSP  </a:t>
            </a:r>
          </a:p>
        </p:txBody>
      </p:sp>
      <p:sp>
        <p:nvSpPr>
          <p:cNvPr id="4" name="Slide Number Placeholder 3"/>
          <p:cNvSpPr>
            <a:spLocks noGrp="1"/>
          </p:cNvSpPr>
          <p:nvPr>
            <p:ph type="sldNum" sz="quarter" idx="5"/>
          </p:nvPr>
        </p:nvSpPr>
        <p:spPr/>
        <p:txBody>
          <a:bodyPr/>
          <a:lstStyle/>
          <a:p>
            <a:fld id="{D5963DE7-C329-A145-9024-568955200EAD}" type="slidenum">
              <a:rPr lang="en-US" smtClean="0"/>
              <a:t>12</a:t>
            </a:fld>
            <a:endParaRPr lang="en-US"/>
          </a:p>
        </p:txBody>
      </p:sp>
    </p:spTree>
    <p:extLst>
      <p:ext uri="{BB962C8B-B14F-4D97-AF65-F5344CB8AC3E}">
        <p14:creationId xmlns:p14="http://schemas.microsoft.com/office/powerpoint/2010/main" val="789387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63DE7-C329-A145-9024-568955200EAD}" type="slidenum">
              <a:rPr lang="en-US" smtClean="0"/>
              <a:t>2</a:t>
            </a:fld>
            <a:endParaRPr lang="en-US"/>
          </a:p>
        </p:txBody>
      </p:sp>
    </p:spTree>
    <p:extLst>
      <p:ext uri="{BB962C8B-B14F-4D97-AF65-F5344CB8AC3E}">
        <p14:creationId xmlns:p14="http://schemas.microsoft.com/office/powerpoint/2010/main" val="1173244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Thank you for giving me a second of your time to discuss Renewable and Non-renewable regarding net installed capacity energy numbers between 1990-2019 (data was incomplete for 2020 and has been excluded).</a:t>
            </a:r>
          </a:p>
          <a:p>
            <a:pPr>
              <a:lnSpc>
                <a:spcPct val="100000"/>
              </a:lnSpc>
            </a:pPr>
            <a:r>
              <a:rPr lang="en-US" dirty="0"/>
              <a:t>-   Net installed energy capacity is defined as:</a:t>
            </a:r>
          </a:p>
          <a:p>
            <a:pPr lvl="1">
              <a:lnSpc>
                <a:spcPct val="100000"/>
              </a:lnSpc>
            </a:pPr>
            <a:r>
              <a:rPr lang="en-US" dirty="0">
                <a:effectLst/>
              </a:rPr>
              <a:t>-   The maximum amount of electricity that a generating station (also known as a power plant) can produce under specific conditions designated by the manufacturer.</a:t>
            </a:r>
          </a:p>
          <a:p>
            <a:pPr marL="171450" indent="-171450">
              <a:buFontTx/>
              <a:buChar char="-"/>
            </a:pPr>
            <a:endParaRPr lang="en-US" dirty="0"/>
          </a:p>
          <a:p>
            <a:pPr marL="171450" indent="-171450">
              <a:buFontTx/>
              <a:buChar char="-"/>
            </a:pPr>
            <a:r>
              <a:rPr lang="en-US" dirty="0"/>
              <a:t>It is also important to note that my analysis is through the lens of the Paris Agreement. </a:t>
            </a:r>
          </a:p>
          <a:p>
            <a:pPr>
              <a:lnSpc>
                <a:spcPct val="100000"/>
              </a:lnSpc>
            </a:pPr>
            <a:r>
              <a:rPr lang="en-US" dirty="0"/>
              <a:t>-  The Paris Agreement is an agreement signed in 2015 and put into effect in 2016 with over 180 countries to reduce greenhouse gas emissions and reach net zero by 2050.</a:t>
            </a:r>
          </a:p>
          <a:p>
            <a:pPr lvl="1">
              <a:lnSpc>
                <a:spcPct val="100000"/>
              </a:lnSpc>
            </a:pPr>
            <a:r>
              <a:rPr lang="en-US" dirty="0"/>
              <a:t>-   In order to achieve this the IEA states that </a:t>
            </a:r>
            <a:r>
              <a:rPr lang="en-US" b="0" i="0" u="none" strike="noStrike" dirty="0">
                <a:solidFill>
                  <a:srgbClr val="141414"/>
                </a:solidFill>
                <a:effectLst/>
              </a:rPr>
              <a:t>almost two-thirds of electricity generation needs to be renewable by 2030.</a:t>
            </a:r>
          </a:p>
          <a:p>
            <a:pPr lvl="1">
              <a:lnSpc>
                <a:spcPct val="100000"/>
              </a:lnSpc>
            </a:pPr>
            <a:endParaRPr lang="en-US" b="0" i="0" u="none" strike="noStrike" dirty="0">
              <a:solidFill>
                <a:srgbClr val="141414"/>
              </a:solidFill>
              <a:effectLs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Since 2019 around 90% of the world’s population has had access to electricity.</a:t>
            </a:r>
          </a:p>
          <a:p>
            <a:pPr marL="628650" lvl="1" indent="-171450">
              <a:buFontTx/>
              <a:buChar char="-"/>
            </a:pPr>
            <a:r>
              <a:rPr lang="en-US" dirty="0"/>
              <a:t>But how do we generate electricity? </a:t>
            </a:r>
          </a:p>
        </p:txBody>
      </p:sp>
      <p:sp>
        <p:nvSpPr>
          <p:cNvPr id="4" name="Slide Number Placeholder 3"/>
          <p:cNvSpPr>
            <a:spLocks noGrp="1"/>
          </p:cNvSpPr>
          <p:nvPr>
            <p:ph type="sldNum" sz="quarter" idx="5"/>
          </p:nvPr>
        </p:nvSpPr>
        <p:spPr/>
        <p:txBody>
          <a:bodyPr/>
          <a:lstStyle/>
          <a:p>
            <a:fld id="{D5963DE7-C329-A145-9024-568955200EAD}" type="slidenum">
              <a:rPr lang="en-US" smtClean="0"/>
              <a:t>3</a:t>
            </a:fld>
            <a:endParaRPr lang="en-US"/>
          </a:p>
        </p:txBody>
      </p:sp>
    </p:spTree>
    <p:extLst>
      <p:ext uri="{BB962C8B-B14F-4D97-AF65-F5344CB8AC3E}">
        <p14:creationId xmlns:p14="http://schemas.microsoft.com/office/powerpoint/2010/main" val="1189262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map you can see that most of the world currently has electricity, as mentioned before over 90% of the world has had access to electricity, but how much they can produce/store and the methods vary greatly. </a:t>
            </a:r>
          </a:p>
          <a:p>
            <a:r>
              <a:rPr lang="en-US" dirty="0"/>
              <a:t>The biggest players: </a:t>
            </a:r>
          </a:p>
          <a:p>
            <a:pPr marL="342900" indent="-342900">
              <a:buFont typeface="+mj-lt"/>
              <a:buAutoNum type="arabicPeriod"/>
            </a:pPr>
            <a:r>
              <a:rPr lang="en-US" dirty="0"/>
              <a:t>United States</a:t>
            </a:r>
          </a:p>
          <a:p>
            <a:pPr marL="342900" indent="-342900">
              <a:buFont typeface="+mj-lt"/>
              <a:buAutoNum type="arabicPeriod"/>
            </a:pPr>
            <a:r>
              <a:rPr lang="en-US" dirty="0"/>
              <a:t>China</a:t>
            </a:r>
          </a:p>
          <a:p>
            <a:pPr marL="342900" indent="-342900">
              <a:buFont typeface="+mj-lt"/>
              <a:buAutoNum type="arabicPeriod"/>
            </a:pPr>
            <a:r>
              <a:rPr lang="en-US" dirty="0"/>
              <a:t>Japan</a:t>
            </a:r>
          </a:p>
          <a:p>
            <a:pPr marL="342900" indent="-342900">
              <a:buFont typeface="+mj-lt"/>
              <a:buAutoNum type="arabicPeriod"/>
            </a:pPr>
            <a:r>
              <a:rPr lang="en-US" dirty="0"/>
              <a:t>Russia</a:t>
            </a:r>
          </a:p>
          <a:p>
            <a:pPr marL="342900" indent="-342900">
              <a:buFont typeface="+mj-lt"/>
              <a:buAutoNum type="arabicPeriod"/>
            </a:pPr>
            <a:r>
              <a:rPr lang="en-US" dirty="0"/>
              <a:t>India</a:t>
            </a:r>
          </a:p>
          <a:p>
            <a:pPr marL="342900" indent="-342900">
              <a:buFont typeface="+mj-lt"/>
              <a:buAutoNum type="arabicPeriod"/>
            </a:pPr>
            <a:r>
              <a:rPr lang="en-US" dirty="0"/>
              <a:t>Germany </a:t>
            </a:r>
          </a:p>
          <a:p>
            <a:pPr marL="342900" indent="-342900">
              <a:buFont typeface="+mj-lt"/>
              <a:buAutoNum type="arabicPeriod"/>
            </a:pPr>
            <a:r>
              <a:rPr lang="en-US" dirty="0"/>
              <a:t>Canada </a:t>
            </a:r>
          </a:p>
          <a:p>
            <a:pPr marL="342900" indent="-342900">
              <a:buFont typeface="+mj-lt"/>
              <a:buAutoNum type="arabicPeriod"/>
            </a:pPr>
            <a:r>
              <a:rPr lang="en-US" dirty="0"/>
              <a:t>France</a:t>
            </a:r>
          </a:p>
          <a:p>
            <a:pPr marL="342900" indent="-342900">
              <a:buFont typeface="+mj-lt"/>
              <a:buAutoNum type="arabicPeriod"/>
            </a:pPr>
            <a:r>
              <a:rPr lang="en-US" dirty="0"/>
              <a:t>Brazil </a:t>
            </a:r>
          </a:p>
          <a:p>
            <a:pPr marL="342900" indent="-342900">
              <a:buFont typeface="+mj-lt"/>
              <a:buAutoNum type="arabicPeriod"/>
            </a:pPr>
            <a:r>
              <a:rPr lang="en-US" dirty="0"/>
              <a:t> Italy</a:t>
            </a:r>
          </a:p>
          <a:p>
            <a:endParaRPr lang="en-US" dirty="0"/>
          </a:p>
          <a:p>
            <a:r>
              <a:rPr lang="en-US" dirty="0"/>
              <a:t>-When I saw this map, I wanted to see how the two big players China and the United States are doing but before getting to them let’s look at the yearly net electricity capacity of the world. </a:t>
            </a:r>
          </a:p>
          <a:p>
            <a:endParaRPr lang="en-US" dirty="0"/>
          </a:p>
        </p:txBody>
      </p:sp>
      <p:sp>
        <p:nvSpPr>
          <p:cNvPr id="4" name="Slide Number Placeholder 3"/>
          <p:cNvSpPr>
            <a:spLocks noGrp="1"/>
          </p:cNvSpPr>
          <p:nvPr>
            <p:ph type="sldNum" sz="quarter" idx="5"/>
          </p:nvPr>
        </p:nvSpPr>
        <p:spPr/>
        <p:txBody>
          <a:bodyPr/>
          <a:lstStyle/>
          <a:p>
            <a:fld id="{D5963DE7-C329-A145-9024-568955200EAD}" type="slidenum">
              <a:rPr lang="en-US" smtClean="0"/>
              <a:t>4</a:t>
            </a:fld>
            <a:endParaRPr lang="en-US"/>
          </a:p>
        </p:txBody>
      </p:sp>
    </p:spTree>
    <p:extLst>
      <p:ext uri="{BB962C8B-B14F-4D97-AF65-F5344CB8AC3E}">
        <p14:creationId xmlns:p14="http://schemas.microsoft.com/office/powerpoint/2010/main" val="3895722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Since 1990 net installed combustible energy has continued to grow at a rapid pace around the world, represented by the top red line. </a:t>
            </a:r>
          </a:p>
          <a:p>
            <a:r>
              <a:rPr lang="en-US" dirty="0"/>
              <a:t>	- Significantly, above the average of every other form of installed energy.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Currently, 66% of all net installed energy is combustible.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Hydro follows next with just 21% of all net installed energy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Even with hydro energy being 21%, you can see from the graph a little over 1/3 of the net installed electricity capacity is renewable. </a:t>
            </a:r>
          </a:p>
          <a:p>
            <a:endParaRPr lang="en-US" dirty="0"/>
          </a:p>
          <a:p>
            <a:r>
              <a:rPr lang="en-US" dirty="0"/>
              <a:t>-How would this look when broken down by the top10 countries? </a:t>
            </a:r>
          </a:p>
        </p:txBody>
      </p:sp>
      <p:sp>
        <p:nvSpPr>
          <p:cNvPr id="4" name="Slide Number Placeholder 3"/>
          <p:cNvSpPr>
            <a:spLocks noGrp="1"/>
          </p:cNvSpPr>
          <p:nvPr>
            <p:ph type="sldNum" sz="quarter" idx="5"/>
          </p:nvPr>
        </p:nvSpPr>
        <p:spPr/>
        <p:txBody>
          <a:bodyPr/>
          <a:lstStyle/>
          <a:p>
            <a:fld id="{D5963DE7-C329-A145-9024-568955200EAD}" type="slidenum">
              <a:rPr lang="en-US" smtClean="0"/>
              <a:t>5</a:t>
            </a:fld>
            <a:endParaRPr lang="en-US"/>
          </a:p>
        </p:txBody>
      </p:sp>
    </p:spTree>
    <p:extLst>
      <p:ext uri="{BB962C8B-B14F-4D97-AF65-F5344CB8AC3E}">
        <p14:creationId xmlns:p14="http://schemas.microsoft.com/office/powerpoint/2010/main" val="158557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From this chart we can see that a majority of the top 10 are reliant on Non-Renewable forms of energy production as their net installed capacity.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United States and China have the largest net installed electricity numbers overall.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With the largest net capacity of combustible.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only countries with a net installed energy capacity that aren’t reliant of combustibles are Canada, France, and Brazil.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Canada being hydro</a:t>
            </a:r>
          </a:p>
          <a:p>
            <a:pPr marL="628650" lvl="1" indent="-171450">
              <a:buFontTx/>
              <a:buChar char="-"/>
            </a:pPr>
            <a:r>
              <a:rPr lang="en-US" dirty="0"/>
              <a:t>France being nuclear</a:t>
            </a:r>
          </a:p>
          <a:p>
            <a:pPr marL="628650" lvl="1" indent="-171450">
              <a:buFontTx/>
              <a:buChar char="-"/>
            </a:pPr>
            <a:r>
              <a:rPr lang="en-US" dirty="0"/>
              <a:t>Brazil being hydro </a:t>
            </a:r>
          </a:p>
          <a:p>
            <a:pPr marL="628650" lvl="1" indent="-171450">
              <a:buFontTx/>
              <a:buChar char="-"/>
            </a:pPr>
            <a:endParaRPr lang="en-US" dirty="0"/>
          </a:p>
          <a:p>
            <a:pPr marL="171450" indent="-171450">
              <a:buFontTx/>
              <a:buChar char="-"/>
            </a:pPr>
            <a:r>
              <a:rPr lang="en-US" dirty="0"/>
              <a:t>Now, how would the top 10 look when broken down by their renewable capacities. </a:t>
            </a:r>
          </a:p>
        </p:txBody>
      </p:sp>
      <p:sp>
        <p:nvSpPr>
          <p:cNvPr id="4" name="Slide Number Placeholder 3"/>
          <p:cNvSpPr>
            <a:spLocks noGrp="1"/>
          </p:cNvSpPr>
          <p:nvPr>
            <p:ph type="sldNum" sz="quarter" idx="5"/>
          </p:nvPr>
        </p:nvSpPr>
        <p:spPr/>
        <p:txBody>
          <a:bodyPr/>
          <a:lstStyle/>
          <a:p>
            <a:fld id="{D5963DE7-C329-A145-9024-568955200EAD}" type="slidenum">
              <a:rPr lang="en-US" smtClean="0"/>
              <a:t>6</a:t>
            </a:fld>
            <a:endParaRPr lang="en-US"/>
          </a:p>
        </p:txBody>
      </p:sp>
    </p:spTree>
    <p:extLst>
      <p:ext uri="{BB962C8B-B14F-4D97-AF65-F5344CB8AC3E}">
        <p14:creationId xmlns:p14="http://schemas.microsoft.com/office/powerpoint/2010/main" val="1630993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When it comes to renewable net installed capacities China and the US have swapped places. </a:t>
            </a:r>
          </a:p>
          <a:p>
            <a:pPr marL="171450" indent="-171450">
              <a:buFontTx/>
              <a:buChar char="-"/>
            </a:pPr>
            <a:endParaRPr lang="en-US" dirty="0"/>
          </a:p>
          <a:p>
            <a:pPr marL="171450" indent="-171450">
              <a:buFontTx/>
              <a:buChar char="-"/>
            </a:pPr>
            <a:r>
              <a:rPr lang="en-US" dirty="0"/>
              <a:t>The most renewable net installed energy capacity for all countries, apart from German, is hydro</a:t>
            </a:r>
          </a:p>
          <a:p>
            <a:pPr marL="171450" indent="-171450">
              <a:buFontTx/>
              <a:buChar char="-"/>
            </a:pPr>
            <a:endParaRPr lang="en-US" dirty="0"/>
          </a:p>
          <a:p>
            <a:pPr marL="171450" indent="-171450">
              <a:buFontTx/>
              <a:buChar char="-"/>
            </a:pPr>
            <a:r>
              <a:rPr lang="en-US" dirty="0"/>
              <a:t>It is clear from this chart that China has significantly outpaced its counterparts with renewable energy. </a:t>
            </a:r>
          </a:p>
        </p:txBody>
      </p:sp>
      <p:sp>
        <p:nvSpPr>
          <p:cNvPr id="4" name="Slide Number Placeholder 3"/>
          <p:cNvSpPr>
            <a:spLocks noGrp="1"/>
          </p:cNvSpPr>
          <p:nvPr>
            <p:ph type="sldNum" sz="quarter" idx="5"/>
          </p:nvPr>
        </p:nvSpPr>
        <p:spPr/>
        <p:txBody>
          <a:bodyPr/>
          <a:lstStyle/>
          <a:p>
            <a:fld id="{D5963DE7-C329-A145-9024-568955200EAD}" type="slidenum">
              <a:rPr lang="en-US" smtClean="0"/>
              <a:t>7</a:t>
            </a:fld>
            <a:endParaRPr lang="en-US"/>
          </a:p>
        </p:txBody>
      </p:sp>
    </p:spTree>
    <p:extLst>
      <p:ext uri="{BB962C8B-B14F-4D97-AF65-F5344CB8AC3E}">
        <p14:creationId xmlns:p14="http://schemas.microsoft.com/office/powerpoint/2010/main" val="1120135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2019, China has a net installed combustible capacity a little under double of the 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Though that is the case – China has also triple the net installed capacity for hydro (in blue)  and solar (in yellow) and double for wind (in purple) than the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However, as we have seen in the previous slides the US has an overall larger total net installed capacity for combustibles.</a:t>
            </a:r>
          </a:p>
          <a:p>
            <a:r>
              <a:rPr lang="en-US" dirty="0"/>
              <a:t>	- Even though their number for combustible net installed capacity is lower than China’s in 2019 </a:t>
            </a:r>
          </a:p>
        </p:txBody>
      </p:sp>
      <p:sp>
        <p:nvSpPr>
          <p:cNvPr id="4" name="Slide Number Placeholder 3"/>
          <p:cNvSpPr>
            <a:spLocks noGrp="1"/>
          </p:cNvSpPr>
          <p:nvPr>
            <p:ph type="sldNum" sz="quarter" idx="5"/>
          </p:nvPr>
        </p:nvSpPr>
        <p:spPr/>
        <p:txBody>
          <a:bodyPr/>
          <a:lstStyle/>
          <a:p>
            <a:fld id="{D5963DE7-C329-A145-9024-568955200EAD}" type="slidenum">
              <a:rPr lang="en-US" smtClean="0"/>
              <a:t>8</a:t>
            </a:fld>
            <a:endParaRPr lang="en-US"/>
          </a:p>
        </p:txBody>
      </p:sp>
    </p:spTree>
    <p:extLst>
      <p:ext uri="{BB962C8B-B14F-4D97-AF65-F5344CB8AC3E}">
        <p14:creationId xmlns:p14="http://schemas.microsoft.com/office/powerpoint/2010/main" val="802225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wasn’t only important to understand how China and the US numbers compared to each other but ALSO to note the growth they have made yearly. </a:t>
            </a:r>
          </a:p>
          <a:p>
            <a:pPr marL="171450" indent="-171450">
              <a:buFontTx/>
              <a:buChar char="-"/>
            </a:pPr>
            <a:endParaRPr lang="en-US" dirty="0"/>
          </a:p>
          <a:p>
            <a:pPr marL="285750" indent="-285750">
              <a:buFont typeface="Arial" panose="020B0604020202020204" pitchFamily="34" charset="0"/>
              <a:buChar char="•"/>
            </a:pPr>
            <a:r>
              <a:rPr lang="en-US" dirty="0"/>
              <a:t>Since 1990 China has significantly improved their hydro net installed capacity. </a:t>
            </a:r>
          </a:p>
          <a:p>
            <a:pPr marL="742950" lvl="1" indent="-285750">
              <a:buFont typeface="Arial" panose="020B0604020202020204" pitchFamily="34" charset="0"/>
              <a:buChar char="•"/>
            </a:pPr>
            <a:r>
              <a:rPr lang="en-US" dirty="0"/>
              <a:t>Growing 10X since 1990.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US has had little to no change in hydro since 1990.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last few decades China has grown in both solar and wind energy at a faster rate than the US. </a:t>
            </a:r>
          </a:p>
          <a:p>
            <a:pPr marL="742950" lvl="1" indent="-285750">
              <a:buFont typeface="Arial" panose="020B0604020202020204" pitchFamily="34" charset="0"/>
              <a:buChar char="•"/>
            </a:pPr>
            <a:r>
              <a:rPr lang="en-US" dirty="0"/>
              <a:t>Even though China only began working with solar in 2009 and wind 2000.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comparison the US is growing in solar and wind but not nearly as quickly as China.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5963DE7-C329-A145-9024-568955200EAD}" type="slidenum">
              <a:rPr lang="en-US" smtClean="0"/>
              <a:t>9</a:t>
            </a:fld>
            <a:endParaRPr lang="en-US"/>
          </a:p>
        </p:txBody>
      </p:sp>
    </p:spTree>
    <p:extLst>
      <p:ext uri="{BB962C8B-B14F-4D97-AF65-F5344CB8AC3E}">
        <p14:creationId xmlns:p14="http://schemas.microsoft.com/office/powerpoint/2010/main" val="195354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11/15/22</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8969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11/15/22</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8946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11/15/22</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14753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11/15/22</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26288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11/15/22</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98380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11/15/22</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775427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11/15/22</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7087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11/15/22</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61453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11/15/22</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8327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11/15/22</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894879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11/15/22</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290032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11/15/22</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52725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19" name="Video 118">
            <a:extLst>
              <a:ext uri="{FF2B5EF4-FFF2-40B4-BE49-F238E27FC236}">
                <a16:creationId xmlns:a16="http://schemas.microsoft.com/office/drawing/2014/main" id="{96CDEC94-DB7D-C91A-083B-82DCF3F999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80" cy="6857989"/>
          </a:xfrm>
          <a:prstGeom prst="rect">
            <a:avLst/>
          </a:prstGeom>
        </p:spPr>
      </p:pic>
      <p:sp>
        <p:nvSpPr>
          <p:cNvPr id="125" name="Flowchart: Document 124">
            <a:extLst>
              <a:ext uri="{FF2B5EF4-FFF2-40B4-BE49-F238E27FC236}">
                <a16:creationId xmlns:a16="http://schemas.microsoft.com/office/drawing/2014/main" id="{D22FBD32-C88A-4C1D-BC76-613A93944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4804" y="304807"/>
            <a:ext cx="6858000" cy="6248391"/>
          </a:xfrm>
          <a:prstGeom prst="flowChartDocumen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sp>
        <p:nvSpPr>
          <p:cNvPr id="2" name="Title 1">
            <a:extLst>
              <a:ext uri="{FF2B5EF4-FFF2-40B4-BE49-F238E27FC236}">
                <a16:creationId xmlns:a16="http://schemas.microsoft.com/office/drawing/2014/main" id="{51FC4722-08D0-AD0C-FF9D-F5CB549D7F6B}"/>
              </a:ext>
            </a:extLst>
          </p:cNvPr>
          <p:cNvSpPr>
            <a:spLocks noGrp="1"/>
          </p:cNvSpPr>
          <p:nvPr>
            <p:ph type="ctrTitle"/>
          </p:nvPr>
        </p:nvSpPr>
        <p:spPr>
          <a:xfrm>
            <a:off x="691078" y="722902"/>
            <a:ext cx="4225893" cy="3077253"/>
          </a:xfrm>
        </p:spPr>
        <p:txBody>
          <a:bodyPr>
            <a:normAutofit/>
          </a:bodyPr>
          <a:lstStyle/>
          <a:p>
            <a:pPr>
              <a:lnSpc>
                <a:spcPct val="90000"/>
              </a:lnSpc>
            </a:pPr>
            <a:r>
              <a:rPr lang="en-US" sz="4200" dirty="0"/>
              <a:t>On Track?:</a:t>
            </a:r>
            <a:br>
              <a:rPr lang="en-US" sz="4200" dirty="0"/>
            </a:br>
            <a:r>
              <a:rPr lang="en-US" sz="4200" dirty="0"/>
              <a:t>A Dive Into Renewable and Non-Renewable Energy </a:t>
            </a:r>
          </a:p>
        </p:txBody>
      </p:sp>
      <p:sp>
        <p:nvSpPr>
          <p:cNvPr id="3" name="Subtitle 2">
            <a:extLst>
              <a:ext uri="{FF2B5EF4-FFF2-40B4-BE49-F238E27FC236}">
                <a16:creationId xmlns:a16="http://schemas.microsoft.com/office/drawing/2014/main" id="{814593AA-9E12-1B4E-65E1-6AD7A0AEDCD8}"/>
              </a:ext>
            </a:extLst>
          </p:cNvPr>
          <p:cNvSpPr>
            <a:spLocks noGrp="1"/>
          </p:cNvSpPr>
          <p:nvPr>
            <p:ph type="subTitle" idx="1"/>
          </p:nvPr>
        </p:nvSpPr>
        <p:spPr>
          <a:xfrm>
            <a:off x="691077" y="3971875"/>
            <a:ext cx="4903265" cy="2190707"/>
          </a:xfrm>
        </p:spPr>
        <p:txBody>
          <a:bodyPr>
            <a:normAutofit/>
          </a:bodyPr>
          <a:lstStyle/>
          <a:p>
            <a:r>
              <a:rPr lang="en-US" dirty="0"/>
              <a:t>By: Tabitha Diaz</a:t>
            </a:r>
          </a:p>
        </p:txBody>
      </p:sp>
      <p:grpSp>
        <p:nvGrpSpPr>
          <p:cNvPr id="127" name="Group 126">
            <a:extLst>
              <a:ext uri="{FF2B5EF4-FFF2-40B4-BE49-F238E27FC236}">
                <a16:creationId xmlns:a16="http://schemas.microsoft.com/office/drawing/2014/main" id="{53499997-BC46-4896-AEA5-37EC629D22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8" name="Straight Connector 127">
              <a:extLst>
                <a:ext uri="{FF2B5EF4-FFF2-40B4-BE49-F238E27FC236}">
                  <a16:creationId xmlns:a16="http://schemas.microsoft.com/office/drawing/2014/main" id="{ADA461E0-415F-4E8B-8B08-2C975693D3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D1EDD03-89DD-456E-BB53-FA43BE25A3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2A76E89-A44E-4207-8F8A-F853ED8A3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C81BA9D-E2BC-4AD2-B816-5DE100BC85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A155025-B3E7-46D2-B556-80A8E9083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AAE4CEE-0410-46B5-B649-E3754C539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86DDB39-DB80-43C8-A5AF-24AE5841B6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F3BE8C2-40CB-46C0-9536-BA1C51AF92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2D5D2E-1F38-48BC-B038-9DA190B871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289E300-BEF0-4977-919B-F3367CF876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12B4899-7298-454D-90B9-382ACAEAA8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86FBE75-F4D3-48DD-85D2-593D0C1B37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E586789-549A-4D87-8967-6DCD5DEDF6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66293A2-B541-4BE7-8C99-1B730BB4DA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2938820-6D84-479D-B608-354903781A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8EE07FC-6A61-4C78-BAF6-86E2FD5435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C4E5A61-6E0E-44DD-B47E-9547F3A5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48B355A-1131-4815-881C-3949360FA2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73D903E-5A72-42B5-B741-95081B06E2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5769BB5-F1CF-4A57-A2E8-2ED9F9DDF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4F9ABF1-4E55-4D70-ACF2-DB7D62C7D4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FD75E62-63B6-4237-88D5-02A90DDFA1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6A41C83-58E2-4EE6-864C-DB7DE375A9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1162541-E8F8-4926-91B8-AD9F514156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3E6FB3D-A8E2-4B96-B87B-EEEC499F83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0766009-515D-4494-BFF6-AC554CBCD0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4C1372F-2169-48C6-8AEB-411E8405B2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73FA4F1-4239-4336-BB84-8E3BBCD7F5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E90E0AA-C864-445E-AC17-96D1C90CBE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D4D2F48-C2BF-4C1C-82B9-FEB42F3CD8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6BB855D-6213-4C07-A21A-F0250B89F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9652480"/>
      </p:ext>
    </p:extLst>
  </p:cSld>
  <p:clrMapOvr>
    <a:masterClrMapping/>
  </p:clrMapOvr>
  <mc:AlternateContent xmlns:mc="http://schemas.openxmlformats.org/markup-compatibility/2006" xmlns:p14="http://schemas.microsoft.com/office/powerpoint/2010/main">
    <mc:Choice Requires="p14">
      <p:transition spd="slow" p14:dur="2000" advTm="45294"/>
    </mc:Choice>
    <mc:Fallback xmlns="">
      <p:transition spd="slow" advTm="45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28" fill="hold"/>
                                        <p:tgtEl>
                                          <p:spTgt spid="119"/>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1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19"/>
                                        </p:tgtEl>
                                      </p:cBhvr>
                                    </p:cmd>
                                  </p:childTnLst>
                                </p:cTn>
                              </p:par>
                            </p:childTnLst>
                          </p:cTn>
                        </p:par>
                      </p:childTnLst>
                    </p:cTn>
                  </p:par>
                </p:childTnLst>
              </p:cTn>
              <p:nextCondLst>
                <p:cond evt="onClick" delay="0">
                  <p:tgtEl>
                    <p:spTgt spid="119"/>
                  </p:tgtEl>
                </p:cond>
              </p:nextCondLst>
            </p:seq>
            <p:video>
              <p:cMediaNode mute="1">
                <p:cTn id="18" repeatCount="indefinite" fill="hold" display="0">
                  <p:stCondLst>
                    <p:cond delay="indefinite"/>
                  </p:stCondLst>
                </p:cTn>
                <p:tgtEl>
                  <p:spTgt spid="119"/>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5D323-4814-D32D-30D3-897BA91D2A52}"/>
              </a:ext>
            </a:extLst>
          </p:cNvPr>
          <p:cNvSpPr>
            <a:spLocks noGrp="1"/>
          </p:cNvSpPr>
          <p:nvPr>
            <p:ph type="title"/>
          </p:nvPr>
        </p:nvSpPr>
        <p:spPr>
          <a:xfrm>
            <a:off x="495869" y="1239217"/>
            <a:ext cx="3416897" cy="587673"/>
          </a:xfrm>
        </p:spPr>
        <p:txBody>
          <a:bodyPr>
            <a:normAutofit fontScale="90000"/>
          </a:bodyPr>
          <a:lstStyle/>
          <a:p>
            <a:r>
              <a:rPr lang="en-US" dirty="0"/>
              <a:t>Forecast For The Future</a:t>
            </a:r>
          </a:p>
        </p:txBody>
      </p:sp>
      <p:sp>
        <p:nvSpPr>
          <p:cNvPr id="6" name="TextBox 5">
            <a:extLst>
              <a:ext uri="{FF2B5EF4-FFF2-40B4-BE49-F238E27FC236}">
                <a16:creationId xmlns:a16="http://schemas.microsoft.com/office/drawing/2014/main" id="{005FDD0E-6005-5BEB-F8C5-51D0D0226682}"/>
              </a:ext>
            </a:extLst>
          </p:cNvPr>
          <p:cNvSpPr txBox="1"/>
          <p:nvPr/>
        </p:nvSpPr>
        <p:spPr>
          <a:xfrm>
            <a:off x="346782" y="2068376"/>
            <a:ext cx="341689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 the next 8 years we are seeing a promising increase from China and renewable energy sources. </a:t>
            </a:r>
          </a:p>
          <a:p>
            <a:endParaRPr lang="en-US" dirty="0"/>
          </a:p>
          <a:p>
            <a:pPr marL="285750" indent="-285750">
              <a:buFont typeface="Arial" panose="020B0604020202020204" pitchFamily="34" charset="0"/>
              <a:buChar char="•"/>
            </a:pPr>
            <a:r>
              <a:rPr lang="en-US" dirty="0"/>
              <a:t>The US may not be growing tremendously in renewable energy but in the next few years there will be a slight decline in non-renewable energy sources. </a:t>
            </a:r>
          </a:p>
        </p:txBody>
      </p:sp>
      <p:pic>
        <p:nvPicPr>
          <p:cNvPr id="8" name="Picture 7" descr="Chart, line chart&#10;&#10;Description automatically generated">
            <a:extLst>
              <a:ext uri="{FF2B5EF4-FFF2-40B4-BE49-F238E27FC236}">
                <a16:creationId xmlns:a16="http://schemas.microsoft.com/office/drawing/2014/main" id="{C5E8F11C-3890-ED27-DB2C-C25D24D3D1F0}"/>
              </a:ext>
            </a:extLst>
          </p:cNvPr>
          <p:cNvPicPr>
            <a:picLocks noChangeAspect="1"/>
          </p:cNvPicPr>
          <p:nvPr/>
        </p:nvPicPr>
        <p:blipFill>
          <a:blip r:embed="rId3"/>
          <a:stretch>
            <a:fillRect/>
          </a:stretch>
        </p:blipFill>
        <p:spPr>
          <a:xfrm>
            <a:off x="3912766" y="269543"/>
            <a:ext cx="8079587" cy="6318913"/>
          </a:xfrm>
          <a:prstGeom prst="rect">
            <a:avLst/>
          </a:prstGeom>
        </p:spPr>
      </p:pic>
    </p:spTree>
    <p:extLst>
      <p:ext uri="{BB962C8B-B14F-4D97-AF65-F5344CB8AC3E}">
        <p14:creationId xmlns:p14="http://schemas.microsoft.com/office/powerpoint/2010/main" val="2253951943"/>
      </p:ext>
    </p:extLst>
  </p:cSld>
  <p:clrMapOvr>
    <a:masterClrMapping/>
  </p:clrMapOvr>
  <p:transition spd="slow" advTm="44456">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11">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1" name="Freeform: Shape 13">
            <a:extLst>
              <a:ext uri="{FF2B5EF4-FFF2-40B4-BE49-F238E27FC236}">
                <a16:creationId xmlns:a16="http://schemas.microsoft.com/office/drawing/2014/main" id="{1517B3A5-1BB5-4C60-B65A-E4D6CA020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9"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4B74A58D-C788-4F75-B5D1-921E78FF29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C27BC05A-659D-4294-B1DB-0412C6A1E3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A8233F-A451-46B4-BED4-27DD64582D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A4F6C4-FDB0-4115-ABAE-9A5A8CED0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1C99737-F794-494E-8C0C-76B75CC9D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F02DA6-DBA7-462E-82AD-42EEDC280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E71D6B-949D-4D9E-9EEA-56A8D498A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EFD95D-F204-41B7-9C56-DBF1155EC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3D25B4-D3D4-4B6C-A740-E8FD4409B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FB8D2F-FC2D-463E-A588-218B5ED1F9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1BB6B9-EAEA-43A1-9449-A10294E4F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C62509-6F9A-4A66-AE78-EF71FE7D4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D677E-8866-4D5C-91F9-90001EBE8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C1C222-FB70-4063-9BF6-25E5394546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8C3B78-3424-4DF2-AE25-BC08956E2B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9169EC-7A8F-439B-BDD2-669CDE6D9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25A96E-5FA1-467F-8929-E9F3A4D42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167E38-35D8-4680-8EF9-67045C8AA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E9F9CA-B0D2-4D5B-BA3E-D9F5817AF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909765-556E-4AA4-8CA8-34ABA30EB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9E7D9C-D2A0-4C04-AC8C-CC796A575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13C351-6AD8-4CC8-85E6-1382AA235C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190FC97-7BCE-42C2-9768-14559A44A0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857D-BE14-48CD-8F4D-0E882D328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F2E92CD-7175-484E-B557-CF29951C2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179EA7-0CFA-4FE9-BEF1-462C0ED39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6676B7-1322-4E27-9218-6D5E8B0EC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26F347-76EB-45F8-9B81-653E64A00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E93AAC-F0A9-4B35-A413-A322DB9FC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45F376-7C0E-4F7E-816B-48D485A8C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5F4E9A3-2521-4838-9AA2-A5D5020D4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46">
              <a:extLst>
                <a:ext uri="{FF2B5EF4-FFF2-40B4-BE49-F238E27FC236}">
                  <a16:creationId xmlns:a16="http://schemas.microsoft.com/office/drawing/2014/main" id="{9D0F8335-C6C7-4994-9ECB-54F0EB8C5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17D11638-D7E0-4D85-B1A6-AF57358C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89" y="15123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F7D85F5-D8EE-C7C7-F552-22735C8E61EA}"/>
              </a:ext>
            </a:extLst>
          </p:cNvPr>
          <p:cNvSpPr>
            <a:spLocks noGrp="1"/>
          </p:cNvSpPr>
          <p:nvPr>
            <p:ph type="title"/>
          </p:nvPr>
        </p:nvSpPr>
        <p:spPr>
          <a:xfrm>
            <a:off x="684223" y="968990"/>
            <a:ext cx="10611627" cy="1651379"/>
          </a:xfrm>
        </p:spPr>
        <p:txBody>
          <a:bodyPr anchor="ctr">
            <a:normAutofit/>
          </a:bodyPr>
          <a:lstStyle/>
          <a:p>
            <a:r>
              <a:rPr lang="en-US" dirty="0"/>
              <a:t>Are We On Track? </a:t>
            </a:r>
          </a:p>
        </p:txBody>
      </p:sp>
      <p:graphicFrame>
        <p:nvGraphicFramePr>
          <p:cNvPr id="55" name="Content Placeholder 8">
            <a:extLst>
              <a:ext uri="{FF2B5EF4-FFF2-40B4-BE49-F238E27FC236}">
                <a16:creationId xmlns:a16="http://schemas.microsoft.com/office/drawing/2014/main" id="{6CEB6817-3B73-AC3D-7959-254034F16216}"/>
              </a:ext>
            </a:extLst>
          </p:cNvPr>
          <p:cNvGraphicFramePr>
            <a:graphicFrameLocks noGrp="1"/>
          </p:cNvGraphicFramePr>
          <p:nvPr>
            <p:ph idx="1"/>
            <p:extLst>
              <p:ext uri="{D42A27DB-BD31-4B8C-83A1-F6EECF244321}">
                <p14:modId xmlns:p14="http://schemas.microsoft.com/office/powerpoint/2010/main" val="4175268417"/>
              </p:ext>
            </p:extLst>
          </p:nvPr>
        </p:nvGraphicFramePr>
        <p:xfrm>
          <a:off x="5655679" y="717701"/>
          <a:ext cx="5836117" cy="541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5DFD4163-3C1F-1ADC-8212-7E8BAA3B4D98}"/>
              </a:ext>
            </a:extLst>
          </p:cNvPr>
          <p:cNvSpPr txBox="1"/>
          <p:nvPr/>
        </p:nvSpPr>
        <p:spPr>
          <a:xfrm>
            <a:off x="1121439" y="2605396"/>
            <a:ext cx="4049681" cy="400110"/>
          </a:xfrm>
          <a:prstGeom prst="rect">
            <a:avLst/>
          </a:prstGeom>
          <a:noFill/>
          <a:ln>
            <a:solidFill>
              <a:schemeClr val="accent1"/>
            </a:solidFill>
          </a:ln>
        </p:spPr>
        <p:txBody>
          <a:bodyPr wrap="square" rtlCol="0">
            <a:spAutoFit/>
          </a:bodyPr>
          <a:lstStyle/>
          <a:p>
            <a:pPr algn="ctr"/>
            <a:r>
              <a:rPr lang="en-US" sz="2000" dirty="0"/>
              <a:t>Current % of Net Energy Capacity</a:t>
            </a:r>
          </a:p>
        </p:txBody>
      </p:sp>
      <p:pic>
        <p:nvPicPr>
          <p:cNvPr id="4" name="Picture 3" descr="Table&#10;&#10;Description automatically generated">
            <a:extLst>
              <a:ext uri="{FF2B5EF4-FFF2-40B4-BE49-F238E27FC236}">
                <a16:creationId xmlns:a16="http://schemas.microsoft.com/office/drawing/2014/main" id="{D891E0F7-497B-1802-5BD7-A08A44243254}"/>
              </a:ext>
            </a:extLst>
          </p:cNvPr>
          <p:cNvPicPr>
            <a:picLocks noChangeAspect="1"/>
          </p:cNvPicPr>
          <p:nvPr/>
        </p:nvPicPr>
        <p:blipFill>
          <a:blip r:embed="rId8"/>
          <a:stretch>
            <a:fillRect/>
          </a:stretch>
        </p:blipFill>
        <p:spPr>
          <a:xfrm>
            <a:off x="1037176" y="3078748"/>
            <a:ext cx="4114800" cy="2082800"/>
          </a:xfrm>
          <a:prstGeom prst="rect">
            <a:avLst/>
          </a:prstGeom>
        </p:spPr>
      </p:pic>
    </p:spTree>
    <p:extLst>
      <p:ext uri="{BB962C8B-B14F-4D97-AF65-F5344CB8AC3E}">
        <p14:creationId xmlns:p14="http://schemas.microsoft.com/office/powerpoint/2010/main" val="909639622"/>
      </p:ext>
    </p:extLst>
  </p:cSld>
  <p:clrMapOvr>
    <a:masterClrMapping/>
  </p:clrMapOvr>
  <p:transition spd="slow" advTm="69824">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 name="Group 9">
            <a:extLst>
              <a:ext uri="{FF2B5EF4-FFF2-40B4-BE49-F238E27FC236}">
                <a16:creationId xmlns:a16="http://schemas.microsoft.com/office/drawing/2014/main" id="{3A663D04-C5D3-4468-AA3B-9880527ABD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58A29A46-413C-4484-946F-6D28C5B463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D8C4B2-C285-4890-8150-9B63D33D24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44EC85-AC03-4F75-8D51-DFA985766B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5D371D-12A6-4F6A-BB1F-1815AC4FB4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2961FA-2CA7-4EE9-BFA0-8C41C53CD6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E0838-B886-41AB-97D4-0ACF66072C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A8D7727-9653-4887-9C76-9B534CCE67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92FF4DB-48CC-4501-8D22-8748B52028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400061-8886-404B-84F8-19929305B0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50BF5C-2633-4ECD-B354-586F7C1407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0B17F7-C0E3-4251-ACB3-0096A8962E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35212F-25D9-4473-84A7-E2F4B07C26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76190E-1564-40B1-AF46-BA42ED9178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5B9E8FC-5C3E-4E93-9A5E-449F5F2C8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93E675-0723-45A7-96F0-D4DE609C1C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FB0384-C6DB-4AFD-8DBF-B5951D7C7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D21961-E94F-432F-B004-9F092642E6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8BF6A3-80BF-4B2D-B9FC-C6EF855535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C46CB5E-AF87-4509-AC6D-73A360DC0C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792C7F-390F-4474-94B3-49469A470A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04ACA1-0E4A-4880-BEC3-16C02F97D3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02A338-E10C-436C-9C6D-8343C692E8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9EFB8EA-327B-40E3-B9FF-C7A72CB940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34B69F-E3F6-473A-AC3E-7938EA063D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BE75730-09B8-4EC9-A84B-66CC1BDB20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DFA29A-FEDC-4A11-9040-901FEFE314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D7D224-08A0-4584-AAA5-502EEC4B3D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C2FBE2-7186-4609-8C51-BF456B5395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B9A9517-E690-4E72-9360-7C0C56EBB7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2CA3F09-DCA2-44CD-85BC-4C49CEC3FA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A6887AB-1B22-4147-9642-C13B9AE1A8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Right Triangle 42">
            <a:extLst>
              <a:ext uri="{FF2B5EF4-FFF2-40B4-BE49-F238E27FC236}">
                <a16:creationId xmlns:a16="http://schemas.microsoft.com/office/drawing/2014/main" id="{80DB3690-454E-4196-AD7B-31F96F2B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9752"/>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950EDC3-34DC-BC23-762E-7DAF8B99FB3F}"/>
              </a:ext>
            </a:extLst>
          </p:cNvPr>
          <p:cNvSpPr>
            <a:spLocks noGrp="1"/>
          </p:cNvSpPr>
          <p:nvPr>
            <p:ph type="title"/>
          </p:nvPr>
        </p:nvSpPr>
        <p:spPr>
          <a:xfrm>
            <a:off x="1182775" y="1032961"/>
            <a:ext cx="9807426" cy="1221188"/>
          </a:xfrm>
        </p:spPr>
        <p:txBody>
          <a:bodyPr>
            <a:normAutofit/>
          </a:bodyPr>
          <a:lstStyle/>
          <a:p>
            <a:pPr algn="ctr"/>
            <a:r>
              <a:rPr lang="en-US" dirty="0"/>
              <a:t>Thank You! </a:t>
            </a:r>
          </a:p>
        </p:txBody>
      </p:sp>
      <p:graphicFrame>
        <p:nvGraphicFramePr>
          <p:cNvPr id="45" name="Content Placeholder 2">
            <a:extLst>
              <a:ext uri="{FF2B5EF4-FFF2-40B4-BE49-F238E27FC236}">
                <a16:creationId xmlns:a16="http://schemas.microsoft.com/office/drawing/2014/main" id="{54658B5A-5913-F187-878B-AD2ECAC1F908}"/>
              </a:ext>
            </a:extLst>
          </p:cNvPr>
          <p:cNvGraphicFramePr>
            <a:graphicFrameLocks noGrp="1"/>
          </p:cNvGraphicFramePr>
          <p:nvPr>
            <p:ph idx="1"/>
            <p:extLst>
              <p:ext uri="{D42A27DB-BD31-4B8C-83A1-F6EECF244321}">
                <p14:modId xmlns:p14="http://schemas.microsoft.com/office/powerpoint/2010/main" val="2769586168"/>
              </p:ext>
            </p:extLst>
          </p:nvPr>
        </p:nvGraphicFramePr>
        <p:xfrm>
          <a:off x="2178978" y="2734096"/>
          <a:ext cx="7886814" cy="2475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9064392"/>
      </p:ext>
    </p:extLst>
  </p:cSld>
  <p:clrMapOvr>
    <a:masterClrMapping/>
  </p:clrMapOvr>
  <p:transition spd="slow" advTm="19776">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9" name="Group 58">
            <a:extLst>
              <a:ext uri="{FF2B5EF4-FFF2-40B4-BE49-F238E27FC236}">
                <a16:creationId xmlns:a16="http://schemas.microsoft.com/office/drawing/2014/main" id="{3A663D04-C5D3-4468-AA3B-9880527ABD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0" name="Straight Connector 59">
              <a:extLst>
                <a:ext uri="{FF2B5EF4-FFF2-40B4-BE49-F238E27FC236}">
                  <a16:creationId xmlns:a16="http://schemas.microsoft.com/office/drawing/2014/main" id="{58A29A46-413C-4484-946F-6D28C5B463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DD8C4B2-C285-4890-8150-9B63D33D24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44EC85-AC03-4F75-8D51-DFA985766B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5D371D-12A6-4F6A-BB1F-1815AC4FB4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12961FA-2CA7-4EE9-BFA0-8C41C53CD6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5E0838-B886-41AB-97D4-0ACF66072C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A8D7727-9653-4887-9C76-9B534CCE67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92FF4DB-48CC-4501-8D22-8748B52028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D400061-8886-404B-84F8-19929305B0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D50BF5C-2633-4ECD-B354-586F7C1407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0B17F7-C0E3-4251-ACB3-0096A8962E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35212F-25D9-4473-84A7-E2F4B07C26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D76190E-1564-40B1-AF46-BA42ED9178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5B9E8FC-5C3E-4E93-9A5E-449F5F2C8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893E675-0723-45A7-96F0-D4DE609C1C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6FB0384-C6DB-4AFD-8DBF-B5951D7C7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CD21961-E94F-432F-B004-9F092642E6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8BF6A3-80BF-4B2D-B9FC-C6EF855535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C46CB5E-AF87-4509-AC6D-73A360DC0C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6792C7F-390F-4474-94B3-49469A470A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004ACA1-0E4A-4880-BEC3-16C02F97D3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C02A338-E10C-436C-9C6D-8343C692E8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9EFB8EA-327B-40E3-B9FF-C7A72CB940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534B69F-E3F6-473A-AC3E-7938EA063D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BE75730-09B8-4EC9-A84B-66CC1BDB20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6DFA29A-FEDC-4A11-9040-901FEFE314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6D7D224-08A0-4584-AAA5-502EEC4B3D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EC2FBE2-7186-4609-8C51-BF456B5395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B9A9517-E690-4E72-9360-7C0C56EBB7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2CA3F09-DCA2-44CD-85BC-4C49CEC3FA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A6887AB-1B22-4147-9642-C13B9AE1A8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92" name="Right Triangle 91">
            <a:extLst>
              <a:ext uri="{FF2B5EF4-FFF2-40B4-BE49-F238E27FC236}">
                <a16:creationId xmlns:a16="http://schemas.microsoft.com/office/drawing/2014/main" id="{80DB3690-454E-4196-AD7B-31F96F2B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9752"/>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EB97480-0DD1-C13C-B1DE-83091C48EF02}"/>
              </a:ext>
            </a:extLst>
          </p:cNvPr>
          <p:cNvSpPr>
            <a:spLocks noGrp="1"/>
          </p:cNvSpPr>
          <p:nvPr>
            <p:ph type="title"/>
          </p:nvPr>
        </p:nvSpPr>
        <p:spPr>
          <a:xfrm>
            <a:off x="1182775" y="713048"/>
            <a:ext cx="9807426" cy="716146"/>
          </a:xfrm>
        </p:spPr>
        <p:txBody>
          <a:bodyPr>
            <a:normAutofit fontScale="90000"/>
          </a:bodyPr>
          <a:lstStyle/>
          <a:p>
            <a:pPr algn="ctr"/>
            <a:r>
              <a:rPr lang="en-US" dirty="0"/>
              <a:t>Contents List</a:t>
            </a:r>
          </a:p>
        </p:txBody>
      </p:sp>
      <p:sp>
        <p:nvSpPr>
          <p:cNvPr id="52" name="Content Placeholder 2">
            <a:extLst>
              <a:ext uri="{FF2B5EF4-FFF2-40B4-BE49-F238E27FC236}">
                <a16:creationId xmlns:a16="http://schemas.microsoft.com/office/drawing/2014/main" id="{B6219EB8-64F9-7F82-390A-3491A58C8444}"/>
              </a:ext>
            </a:extLst>
          </p:cNvPr>
          <p:cNvSpPr>
            <a:spLocks noGrp="1"/>
          </p:cNvSpPr>
          <p:nvPr>
            <p:ph idx="1"/>
          </p:nvPr>
        </p:nvSpPr>
        <p:spPr>
          <a:xfrm>
            <a:off x="3788558" y="1596493"/>
            <a:ext cx="5415519" cy="4303658"/>
          </a:xfrm>
        </p:spPr>
        <p:txBody>
          <a:bodyPr>
            <a:normAutofit/>
          </a:bodyPr>
          <a:lstStyle/>
          <a:p>
            <a:pPr>
              <a:lnSpc>
                <a:spcPct val="100000"/>
              </a:lnSpc>
            </a:pPr>
            <a:r>
              <a:rPr lang="en-US" sz="1800" dirty="0">
                <a:hlinkClick r:id="" action="ppaction://noaction"/>
              </a:rPr>
              <a:t>Introduction</a:t>
            </a:r>
            <a:endParaRPr lang="en-US" sz="1800" dirty="0"/>
          </a:p>
          <a:p>
            <a:pPr>
              <a:lnSpc>
                <a:spcPct val="100000"/>
              </a:lnSpc>
            </a:pPr>
            <a:r>
              <a:rPr lang="en-US" sz="1800" dirty="0">
                <a:hlinkClick r:id="" action="ppaction://noaction"/>
              </a:rPr>
              <a:t>Electricity Around the World</a:t>
            </a:r>
            <a:endParaRPr lang="en-US" sz="1800" dirty="0"/>
          </a:p>
          <a:p>
            <a:pPr>
              <a:lnSpc>
                <a:spcPct val="100000"/>
              </a:lnSpc>
            </a:pPr>
            <a:r>
              <a:rPr lang="en-US" sz="1800" dirty="0">
                <a:hlinkClick r:id="" action="ppaction://noaction"/>
              </a:rPr>
              <a:t>Yearly Net Electricity Capacity</a:t>
            </a:r>
            <a:endParaRPr lang="en-US" sz="1800" dirty="0"/>
          </a:p>
          <a:p>
            <a:pPr>
              <a:lnSpc>
                <a:spcPct val="100000"/>
              </a:lnSpc>
            </a:pPr>
            <a:r>
              <a:rPr lang="en-US" sz="1800" dirty="0">
                <a:hlinkClick r:id="" action="ppaction://noaction"/>
              </a:rPr>
              <a:t>Top 10 Breakdown </a:t>
            </a:r>
            <a:endParaRPr lang="en-US" sz="1800" dirty="0"/>
          </a:p>
          <a:p>
            <a:pPr>
              <a:lnSpc>
                <a:spcPct val="100000"/>
              </a:lnSpc>
            </a:pPr>
            <a:r>
              <a:rPr lang="en-US" sz="1800" dirty="0">
                <a:hlinkClick r:id="" action="ppaction://noaction"/>
              </a:rPr>
              <a:t>The Top 10 Countries by Renewable Capacity</a:t>
            </a:r>
            <a:endParaRPr lang="en-US" sz="1800" dirty="0"/>
          </a:p>
          <a:p>
            <a:pPr>
              <a:lnSpc>
                <a:spcPct val="100000"/>
              </a:lnSpc>
            </a:pPr>
            <a:r>
              <a:rPr lang="en-US" sz="1800" dirty="0">
                <a:hlinkClick r:id="" action="ppaction://noaction"/>
              </a:rPr>
              <a:t>Comparison Between China and the U.S. </a:t>
            </a:r>
            <a:endParaRPr lang="en-US" sz="1800" dirty="0"/>
          </a:p>
          <a:p>
            <a:pPr>
              <a:lnSpc>
                <a:spcPct val="100000"/>
              </a:lnSpc>
            </a:pPr>
            <a:r>
              <a:rPr lang="en-US" sz="1800">
                <a:hlinkClick r:id="" action="ppaction://noaction"/>
              </a:rPr>
              <a:t>Renewable </a:t>
            </a:r>
            <a:r>
              <a:rPr lang="en-US" sz="1800" dirty="0">
                <a:hlinkClick r:id="" action="ppaction://noaction"/>
              </a:rPr>
              <a:t>Energy Capacity</a:t>
            </a:r>
            <a:endParaRPr lang="en-US" sz="1800" dirty="0"/>
          </a:p>
          <a:p>
            <a:pPr>
              <a:lnSpc>
                <a:spcPct val="100000"/>
              </a:lnSpc>
            </a:pPr>
            <a:r>
              <a:rPr lang="en-US" sz="1800" dirty="0">
                <a:hlinkClick r:id="" action="ppaction://noaction"/>
              </a:rPr>
              <a:t>Forecast for the Future</a:t>
            </a:r>
            <a:endParaRPr lang="en-US" sz="1800" dirty="0"/>
          </a:p>
          <a:p>
            <a:pPr>
              <a:lnSpc>
                <a:spcPct val="100000"/>
              </a:lnSpc>
            </a:pPr>
            <a:r>
              <a:rPr lang="en-US" sz="1800" dirty="0">
                <a:hlinkClick r:id="" action="ppaction://noaction"/>
              </a:rPr>
              <a:t>Are We On Track? </a:t>
            </a:r>
            <a:endParaRPr lang="en-US" sz="1800" dirty="0"/>
          </a:p>
          <a:p>
            <a:pPr>
              <a:lnSpc>
                <a:spcPct val="100000"/>
              </a:lnSpc>
            </a:pPr>
            <a:r>
              <a:rPr lang="en-US" sz="1800" dirty="0">
                <a:hlinkClick r:id="" action="ppaction://noaction"/>
              </a:rPr>
              <a:t>Thank You! </a:t>
            </a:r>
            <a:endParaRPr lang="en-US" sz="1800" dirty="0"/>
          </a:p>
          <a:p>
            <a:pPr algn="ctr">
              <a:lnSpc>
                <a:spcPct val="100000"/>
              </a:lnSpc>
            </a:pPr>
            <a:endParaRPr lang="en-US" sz="500" dirty="0"/>
          </a:p>
          <a:p>
            <a:pPr algn="ctr">
              <a:lnSpc>
                <a:spcPct val="100000"/>
              </a:lnSpc>
            </a:pPr>
            <a:endParaRPr lang="en-US" sz="500" dirty="0"/>
          </a:p>
          <a:p>
            <a:pPr algn="ctr">
              <a:lnSpc>
                <a:spcPct val="100000"/>
              </a:lnSpc>
            </a:pPr>
            <a:endParaRPr lang="en-US" sz="500" dirty="0"/>
          </a:p>
          <a:p>
            <a:pPr algn="ctr">
              <a:lnSpc>
                <a:spcPct val="100000"/>
              </a:lnSpc>
            </a:pPr>
            <a:endParaRPr lang="en-US" sz="500" dirty="0"/>
          </a:p>
        </p:txBody>
      </p:sp>
    </p:spTree>
    <p:extLst>
      <p:ext uri="{BB962C8B-B14F-4D97-AF65-F5344CB8AC3E}">
        <p14:creationId xmlns:p14="http://schemas.microsoft.com/office/powerpoint/2010/main" val="4263591638"/>
      </p:ext>
    </p:extLst>
  </p:cSld>
  <p:clrMapOvr>
    <a:masterClrMapping/>
  </p:clrMapOvr>
  <p:transition spd="slow" advTm="23662">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1" name="Group 50">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2" name="Straight Connector 51">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4" name="Right Triangle 83">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39" y="-29262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7D23C43-E080-21F0-84DB-A106ABA774D5}"/>
              </a:ext>
            </a:extLst>
          </p:cNvPr>
          <p:cNvSpPr>
            <a:spLocks noGrp="1"/>
          </p:cNvSpPr>
          <p:nvPr>
            <p:ph type="title"/>
          </p:nvPr>
        </p:nvSpPr>
        <p:spPr>
          <a:xfrm>
            <a:off x="6088653" y="725951"/>
            <a:ext cx="4927425" cy="542887"/>
          </a:xfrm>
        </p:spPr>
        <p:txBody>
          <a:bodyPr anchor="ctr">
            <a:normAutofit fontScale="90000"/>
          </a:bodyPr>
          <a:lstStyle/>
          <a:p>
            <a:r>
              <a:rPr lang="en-US" dirty="0"/>
              <a:t>Introduction</a:t>
            </a:r>
          </a:p>
        </p:txBody>
      </p:sp>
      <p:sp>
        <p:nvSpPr>
          <p:cNvPr id="3" name="Content Placeholder 2">
            <a:extLst>
              <a:ext uri="{FF2B5EF4-FFF2-40B4-BE49-F238E27FC236}">
                <a16:creationId xmlns:a16="http://schemas.microsoft.com/office/drawing/2014/main" id="{34C4565A-1BAD-F898-1A2A-28D25DA28E62}"/>
              </a:ext>
            </a:extLst>
          </p:cNvPr>
          <p:cNvSpPr>
            <a:spLocks noGrp="1"/>
          </p:cNvSpPr>
          <p:nvPr>
            <p:ph idx="1"/>
          </p:nvPr>
        </p:nvSpPr>
        <p:spPr>
          <a:xfrm>
            <a:off x="5862689" y="1620448"/>
            <a:ext cx="5637417" cy="4702859"/>
          </a:xfrm>
        </p:spPr>
        <p:txBody>
          <a:bodyPr>
            <a:normAutofit lnSpcReduction="10000"/>
          </a:bodyPr>
          <a:lstStyle/>
          <a:p>
            <a:pPr>
              <a:lnSpc>
                <a:spcPct val="100000"/>
              </a:lnSpc>
            </a:pPr>
            <a:r>
              <a:rPr lang="en-US" dirty="0"/>
              <a:t>Net installed energy capacity is defined as:</a:t>
            </a:r>
          </a:p>
          <a:p>
            <a:pPr lvl="1">
              <a:lnSpc>
                <a:spcPct val="100000"/>
              </a:lnSpc>
            </a:pPr>
            <a:r>
              <a:rPr lang="en-US" dirty="0">
                <a:effectLst/>
              </a:rPr>
              <a:t>The maximum amount of electricity that a generating station (also known as a power plant) can produce under specific conditions designated by the manufacturer.</a:t>
            </a:r>
          </a:p>
          <a:p>
            <a:pPr lvl="1">
              <a:lnSpc>
                <a:spcPct val="100000"/>
              </a:lnSpc>
            </a:pPr>
            <a:endParaRPr lang="en-US" dirty="0">
              <a:effectLst/>
            </a:endParaRPr>
          </a:p>
          <a:p>
            <a:pPr>
              <a:lnSpc>
                <a:spcPct val="100000"/>
              </a:lnSpc>
            </a:pPr>
            <a:r>
              <a:rPr lang="en-US" dirty="0"/>
              <a:t>The Paris Agreement is an agreement with over 180 countries to reduce greenhouse gas emissions and reach net zero by 2050.</a:t>
            </a:r>
          </a:p>
          <a:p>
            <a:pPr lvl="1">
              <a:lnSpc>
                <a:spcPct val="100000"/>
              </a:lnSpc>
            </a:pPr>
            <a:r>
              <a:rPr lang="en-US" dirty="0"/>
              <a:t>In order to achieve this the IEA states that </a:t>
            </a:r>
            <a:r>
              <a:rPr lang="en-US" b="0" i="0" u="none" strike="noStrike" dirty="0">
                <a:solidFill>
                  <a:srgbClr val="141414"/>
                </a:solidFill>
                <a:effectLst/>
              </a:rPr>
              <a:t>almost two-thirds of electricity generation needs to be renewable by 2030.</a:t>
            </a:r>
          </a:p>
          <a:p>
            <a:pPr marL="228600" lvl="1" indent="0">
              <a:lnSpc>
                <a:spcPct val="100000"/>
              </a:lnSpc>
              <a:buNone/>
            </a:pPr>
            <a:endParaRPr lang="en-US" dirty="0"/>
          </a:p>
          <a:p>
            <a:pPr>
              <a:lnSpc>
                <a:spcPct val="100000"/>
              </a:lnSpc>
            </a:pPr>
            <a:r>
              <a:rPr lang="en-US" dirty="0"/>
              <a:t>Since 2019 around 90% of the world’s population has had access to electricity.</a:t>
            </a:r>
          </a:p>
          <a:p>
            <a:pPr>
              <a:lnSpc>
                <a:spcPct val="100000"/>
              </a:lnSpc>
            </a:pPr>
            <a:endParaRPr lang="en-US" dirty="0"/>
          </a:p>
        </p:txBody>
      </p:sp>
      <p:pic>
        <p:nvPicPr>
          <p:cNvPr id="5" name="Picture 4" descr="Light bulb on yellow background with sketched light beams and cord">
            <a:extLst>
              <a:ext uri="{FF2B5EF4-FFF2-40B4-BE49-F238E27FC236}">
                <a16:creationId xmlns:a16="http://schemas.microsoft.com/office/drawing/2014/main" id="{C2FF51AD-D0FF-0DCD-24EB-30C7D97EC325}"/>
              </a:ext>
            </a:extLst>
          </p:cNvPr>
          <p:cNvPicPr>
            <a:picLocks noChangeAspect="1"/>
          </p:cNvPicPr>
          <p:nvPr/>
        </p:nvPicPr>
        <p:blipFill rotWithShape="1">
          <a:blip r:embed="rId3"/>
          <a:srcRect l="45930" r="1565"/>
          <a:stretch/>
        </p:blipFill>
        <p:spPr>
          <a:xfrm>
            <a:off x="-8821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Tree>
    <p:extLst>
      <p:ext uri="{BB962C8B-B14F-4D97-AF65-F5344CB8AC3E}">
        <p14:creationId xmlns:p14="http://schemas.microsoft.com/office/powerpoint/2010/main" val="3528160722"/>
      </p:ext>
    </p:extLst>
  </p:cSld>
  <p:clrMapOvr>
    <a:masterClrMapping/>
  </p:clrMapOvr>
  <p:transition spd="slow" advTm="57721">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2" name="Straight Connector 131">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64" name="Right Triangle 163">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6" name="Rectangle 165">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8" name="Group 167">
            <a:extLst>
              <a:ext uri="{FF2B5EF4-FFF2-40B4-BE49-F238E27FC236}">
                <a16:creationId xmlns:a16="http://schemas.microsoft.com/office/drawing/2014/main" id="{A0297160-077C-4B0C-9F1E-6519CEDB84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9" name="Straight Connector 168">
              <a:extLst>
                <a:ext uri="{FF2B5EF4-FFF2-40B4-BE49-F238E27FC236}">
                  <a16:creationId xmlns:a16="http://schemas.microsoft.com/office/drawing/2014/main" id="{31F77CDE-CC8E-40E6-8745-8D7CB6208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69">
              <a:extLst>
                <a:ext uri="{FF2B5EF4-FFF2-40B4-BE49-F238E27FC236}">
                  <a16:creationId xmlns:a16="http://schemas.microsoft.com/office/drawing/2014/main" id="{83FCA172-142C-4352-A938-33B43EC3B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170">
              <a:extLst>
                <a:ext uri="{FF2B5EF4-FFF2-40B4-BE49-F238E27FC236}">
                  <a16:creationId xmlns:a16="http://schemas.microsoft.com/office/drawing/2014/main" id="{253BB53B-6660-4F6B-8C3C-4EAA148CFF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171">
              <a:extLst>
                <a:ext uri="{FF2B5EF4-FFF2-40B4-BE49-F238E27FC236}">
                  <a16:creationId xmlns:a16="http://schemas.microsoft.com/office/drawing/2014/main" id="{921D1E67-3038-4399-8F14-244731FAE3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172">
              <a:extLst>
                <a:ext uri="{FF2B5EF4-FFF2-40B4-BE49-F238E27FC236}">
                  <a16:creationId xmlns:a16="http://schemas.microsoft.com/office/drawing/2014/main" id="{B9A17FB9-5481-4E6D-A157-C4A1D8F29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B5B4D4B-6074-48B5-B7D7-5B22BDC2AD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FE68CF5-4975-4F0E-98F8-E40F12E8FE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63AD0D6-BFAB-41EE-A0DD-BFEB6844D1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7EA9615-8E94-4E0C-BAF0-C52132326C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6A76D71-0BE7-402F-BF24-CB0154E2A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B18C09B-8FB5-4D88-B4FF-2090E7818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A06FA18-2473-40B2-8AE0-DEDDC5E9A3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187746C-FE57-4160-B924-6B283B332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7337AAE-EB93-4FBD-9904-0366412607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6FA7169-C5DB-4F02-935F-AA39EDA4B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4195B93-DBB3-4197-8D91-A786D4753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F2FF9EB-46CC-4A22-AF8A-9D11BC9666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631DADE-538C-4EA4-9D90-3AED82E01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35A7E2F-77A0-48A1-A881-1A12940D8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AC39BAD-DB08-4260-BCE5-4E1FB09A44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68F31ED-A97B-4A9A-9F56-221FFB7A3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362574E-3A61-4C31-915F-F541B7BE0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32BD431-3E1E-4528-AC59-5A23CE4CB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DE7131F-209C-4427-96DA-26E0E973E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283DFDB-6A1C-41B8-B590-966064699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A3D6B3-30E3-4C45-A709-4F775DB846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F481924-9C4A-4A91-8AB4-D796F33D73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3787DCF-DA69-4379-94AB-C361DF3260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53DC9D9-196D-4C02-982F-935945BD57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2AF9976-A85B-4FAC-ACA0-7B4F06D18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FD38ACD-F4A1-4970-BE99-87B0A04829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01" name="Right Triangle 200">
            <a:extLst>
              <a:ext uri="{FF2B5EF4-FFF2-40B4-BE49-F238E27FC236}">
                <a16:creationId xmlns:a16="http://schemas.microsoft.com/office/drawing/2014/main" id="{429C64BC-8915-422E-9361-EE04C48F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1028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B9128D1-8EF3-370D-A5AF-D3AFBF353A83}"/>
              </a:ext>
            </a:extLst>
          </p:cNvPr>
          <p:cNvSpPr>
            <a:spLocks noGrp="1"/>
          </p:cNvSpPr>
          <p:nvPr>
            <p:ph type="title"/>
          </p:nvPr>
        </p:nvSpPr>
        <p:spPr>
          <a:xfrm>
            <a:off x="343429" y="259624"/>
            <a:ext cx="3930417" cy="2255427"/>
          </a:xfrm>
        </p:spPr>
        <p:txBody>
          <a:bodyPr vert="horz" lIns="91440" tIns="45720" rIns="91440" bIns="45720" rtlCol="0" anchor="b">
            <a:normAutofit/>
          </a:bodyPr>
          <a:lstStyle/>
          <a:p>
            <a:pPr>
              <a:lnSpc>
                <a:spcPct val="90000"/>
              </a:lnSpc>
            </a:pPr>
            <a:r>
              <a:rPr lang="en-US" sz="4800" dirty="0"/>
              <a:t>Electricity Around the World</a:t>
            </a:r>
          </a:p>
        </p:txBody>
      </p:sp>
      <p:pic>
        <p:nvPicPr>
          <p:cNvPr id="126" name="Content Placeholder 4" descr="Map&#10;&#10;Description automatically generated">
            <a:extLst>
              <a:ext uri="{FF2B5EF4-FFF2-40B4-BE49-F238E27FC236}">
                <a16:creationId xmlns:a16="http://schemas.microsoft.com/office/drawing/2014/main" id="{4647FF2E-B4C3-5247-4436-ADD3AD8F4369}"/>
              </a:ext>
            </a:extLst>
          </p:cNvPr>
          <p:cNvPicPr>
            <a:picLocks noGrp="1" noChangeAspect="1"/>
          </p:cNvPicPr>
          <p:nvPr>
            <p:ph idx="1"/>
          </p:nvPr>
        </p:nvPicPr>
        <p:blipFill>
          <a:blip r:embed="rId3"/>
          <a:stretch>
            <a:fillRect/>
          </a:stretch>
        </p:blipFill>
        <p:spPr>
          <a:xfrm>
            <a:off x="4017827" y="262728"/>
            <a:ext cx="7683108" cy="5858683"/>
          </a:xfrm>
          <a:prstGeom prst="rect">
            <a:avLst/>
          </a:prstGeom>
        </p:spPr>
      </p:pic>
      <p:sp>
        <p:nvSpPr>
          <p:cNvPr id="3" name="TextBox 2">
            <a:extLst>
              <a:ext uri="{FF2B5EF4-FFF2-40B4-BE49-F238E27FC236}">
                <a16:creationId xmlns:a16="http://schemas.microsoft.com/office/drawing/2014/main" id="{A1F2EF35-DD52-EF22-B405-A63054992D2C}"/>
              </a:ext>
            </a:extLst>
          </p:cNvPr>
          <p:cNvSpPr txBox="1"/>
          <p:nvPr/>
        </p:nvSpPr>
        <p:spPr>
          <a:xfrm>
            <a:off x="447191" y="2488741"/>
            <a:ext cx="3133078" cy="3416320"/>
          </a:xfrm>
          <a:prstGeom prst="rect">
            <a:avLst/>
          </a:prstGeom>
          <a:noFill/>
        </p:spPr>
        <p:txBody>
          <a:bodyPr wrap="square" rtlCol="0">
            <a:spAutoFit/>
          </a:bodyPr>
          <a:lstStyle/>
          <a:p>
            <a:r>
              <a:rPr lang="en-US" dirty="0"/>
              <a:t>The biggest players: </a:t>
            </a:r>
          </a:p>
          <a:p>
            <a:pPr marL="342900" indent="-342900">
              <a:buFont typeface="+mj-lt"/>
              <a:buAutoNum type="arabicPeriod"/>
            </a:pPr>
            <a:r>
              <a:rPr lang="en-US" dirty="0"/>
              <a:t>United States</a:t>
            </a:r>
          </a:p>
          <a:p>
            <a:pPr marL="342900" indent="-342900">
              <a:buFont typeface="+mj-lt"/>
              <a:buAutoNum type="arabicPeriod"/>
            </a:pPr>
            <a:r>
              <a:rPr lang="en-US" dirty="0"/>
              <a:t>China</a:t>
            </a:r>
          </a:p>
          <a:p>
            <a:pPr marL="342900" indent="-342900">
              <a:buFont typeface="+mj-lt"/>
              <a:buAutoNum type="arabicPeriod"/>
            </a:pPr>
            <a:r>
              <a:rPr lang="en-US" dirty="0"/>
              <a:t>Japan</a:t>
            </a:r>
          </a:p>
          <a:p>
            <a:pPr marL="342900" indent="-342900">
              <a:buFont typeface="+mj-lt"/>
              <a:buAutoNum type="arabicPeriod"/>
            </a:pPr>
            <a:r>
              <a:rPr lang="en-US" dirty="0"/>
              <a:t>Russia</a:t>
            </a:r>
          </a:p>
          <a:p>
            <a:pPr marL="342900" indent="-342900">
              <a:buFont typeface="+mj-lt"/>
              <a:buAutoNum type="arabicPeriod"/>
            </a:pPr>
            <a:r>
              <a:rPr lang="en-US" dirty="0"/>
              <a:t>India</a:t>
            </a:r>
          </a:p>
          <a:p>
            <a:pPr marL="342900" indent="-342900">
              <a:buFont typeface="+mj-lt"/>
              <a:buAutoNum type="arabicPeriod"/>
            </a:pPr>
            <a:r>
              <a:rPr lang="en-US" dirty="0"/>
              <a:t>Germany </a:t>
            </a:r>
          </a:p>
          <a:p>
            <a:pPr marL="342900" indent="-342900">
              <a:buFont typeface="+mj-lt"/>
              <a:buAutoNum type="arabicPeriod"/>
            </a:pPr>
            <a:r>
              <a:rPr lang="en-US" dirty="0"/>
              <a:t>Canada </a:t>
            </a:r>
          </a:p>
          <a:p>
            <a:pPr marL="342900" indent="-342900">
              <a:buFont typeface="+mj-lt"/>
              <a:buAutoNum type="arabicPeriod"/>
            </a:pPr>
            <a:r>
              <a:rPr lang="en-US" dirty="0"/>
              <a:t>France</a:t>
            </a:r>
          </a:p>
          <a:p>
            <a:pPr marL="342900" indent="-342900">
              <a:buFont typeface="+mj-lt"/>
              <a:buAutoNum type="arabicPeriod"/>
            </a:pPr>
            <a:r>
              <a:rPr lang="en-US" dirty="0"/>
              <a:t>Brazil </a:t>
            </a:r>
          </a:p>
          <a:p>
            <a:pPr marL="342900" indent="-342900">
              <a:buFont typeface="+mj-lt"/>
              <a:buAutoNum type="arabicPeriod"/>
            </a:pPr>
            <a:r>
              <a:rPr lang="en-US" dirty="0"/>
              <a:t> Italy</a:t>
            </a:r>
          </a:p>
          <a:p>
            <a:endParaRPr lang="en-US" dirty="0"/>
          </a:p>
        </p:txBody>
      </p:sp>
    </p:spTree>
    <p:extLst>
      <p:ext uri="{BB962C8B-B14F-4D97-AF65-F5344CB8AC3E}">
        <p14:creationId xmlns:p14="http://schemas.microsoft.com/office/powerpoint/2010/main" val="1593658711"/>
      </p:ext>
    </p:extLst>
  </p:cSld>
  <p:clrMapOvr>
    <a:masterClrMapping/>
  </p:clrMapOvr>
  <p:transition spd="slow" advTm="36896">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Right Triangle 42">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5" name="Rectangle 44">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7" name="Group 46">
            <a:extLst>
              <a:ext uri="{FF2B5EF4-FFF2-40B4-BE49-F238E27FC236}">
                <a16:creationId xmlns:a16="http://schemas.microsoft.com/office/drawing/2014/main" id="{A0297160-077C-4B0C-9F1E-6519CEDB84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31F77CDE-CC8E-40E6-8745-8D7CB6208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FCA172-142C-4352-A938-33B43EC3B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3BB53B-6660-4F6B-8C3C-4EAA148CFF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21D1E67-3038-4399-8F14-244731FAE3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9A17FB9-5481-4E6D-A157-C4A1D8F29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B5B4D4B-6074-48B5-B7D7-5B22BDC2AD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E68CF5-4975-4F0E-98F8-E40F12E8FE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63AD0D6-BFAB-41EE-A0DD-BFEB6844D1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7EA9615-8E94-4E0C-BAF0-C52132326C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6A76D71-0BE7-402F-BF24-CB0154E2A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18C09B-8FB5-4D88-B4FF-2090E7818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06FA18-2473-40B2-8AE0-DEDDC5E9A3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87746C-FE57-4160-B924-6B283B332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337AAE-EB93-4FBD-9904-0366412607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FA7169-C5DB-4F02-935F-AA39EDA4B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195B93-DBB3-4197-8D91-A786D4753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F2FF9EB-46CC-4A22-AF8A-9D11BC9666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631DADE-538C-4EA4-9D90-3AED82E01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35A7E2F-77A0-48A1-A881-1A12940D8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C39BAD-DB08-4260-BCE5-4E1FB09A44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68F31ED-A97B-4A9A-9F56-221FFB7A3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362574E-3A61-4C31-915F-F541B7BE0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32BD431-3E1E-4528-AC59-5A23CE4CB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DE7131F-209C-4427-96DA-26E0E973E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283DFDB-6A1C-41B8-B590-966064699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D6B3-30E3-4C45-A709-4F775DB846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481924-9C4A-4A91-8AB4-D796F33D73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3787DCF-DA69-4379-94AB-C361DF3260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3DC9D9-196D-4C02-982F-935945BD57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2AF9976-A85B-4FAC-ACA0-7B4F06D18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D38ACD-F4A1-4970-BE99-87B0A04829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Right Triangle 79">
            <a:extLst>
              <a:ext uri="{FF2B5EF4-FFF2-40B4-BE49-F238E27FC236}">
                <a16:creationId xmlns:a16="http://schemas.microsoft.com/office/drawing/2014/main" id="{429C64BC-8915-422E-9361-EE04C48F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1028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16E37F3-5D88-5170-D5B9-662B039AE8E0}"/>
              </a:ext>
            </a:extLst>
          </p:cNvPr>
          <p:cNvSpPr>
            <a:spLocks noGrp="1"/>
          </p:cNvSpPr>
          <p:nvPr>
            <p:ph type="title"/>
          </p:nvPr>
        </p:nvSpPr>
        <p:spPr>
          <a:xfrm>
            <a:off x="6794297" y="713045"/>
            <a:ext cx="5102697" cy="1353241"/>
          </a:xfrm>
        </p:spPr>
        <p:txBody>
          <a:bodyPr vert="horz" lIns="91440" tIns="45720" rIns="91440" bIns="45720" rtlCol="0" anchor="b">
            <a:noAutofit/>
          </a:bodyPr>
          <a:lstStyle/>
          <a:p>
            <a:pPr algn="ctr">
              <a:lnSpc>
                <a:spcPct val="90000"/>
              </a:lnSpc>
            </a:pPr>
            <a:r>
              <a:rPr lang="en-US" sz="3600" dirty="0"/>
              <a:t>Yearly Net Electricity Capacity</a:t>
            </a:r>
          </a:p>
        </p:txBody>
      </p:sp>
      <p:pic>
        <p:nvPicPr>
          <p:cNvPr id="5" name="Content Placeholder 4" descr="Chart, line chart&#10;&#10;Description automatically generated">
            <a:extLst>
              <a:ext uri="{FF2B5EF4-FFF2-40B4-BE49-F238E27FC236}">
                <a16:creationId xmlns:a16="http://schemas.microsoft.com/office/drawing/2014/main" id="{1CEE556C-80C7-23D8-EDB9-25D98828BEB6}"/>
              </a:ext>
            </a:extLst>
          </p:cNvPr>
          <p:cNvPicPr>
            <a:picLocks noGrp="1" noChangeAspect="1"/>
          </p:cNvPicPr>
          <p:nvPr>
            <p:ph idx="1"/>
          </p:nvPr>
        </p:nvPicPr>
        <p:blipFill>
          <a:blip r:embed="rId3"/>
          <a:stretch>
            <a:fillRect/>
          </a:stretch>
        </p:blipFill>
        <p:spPr>
          <a:xfrm>
            <a:off x="484846" y="454090"/>
            <a:ext cx="5246164" cy="5422392"/>
          </a:xfrm>
          <a:prstGeom prst="rect">
            <a:avLst/>
          </a:prstGeom>
        </p:spPr>
      </p:pic>
      <p:pic>
        <p:nvPicPr>
          <p:cNvPr id="7" name="Picture 6" descr="A picture containing timeline&#10;&#10;Description automatically generated">
            <a:extLst>
              <a:ext uri="{FF2B5EF4-FFF2-40B4-BE49-F238E27FC236}">
                <a16:creationId xmlns:a16="http://schemas.microsoft.com/office/drawing/2014/main" id="{87DA456E-6698-5B55-D6BE-39D3D796D275}"/>
              </a:ext>
            </a:extLst>
          </p:cNvPr>
          <p:cNvPicPr>
            <a:picLocks noChangeAspect="1"/>
          </p:cNvPicPr>
          <p:nvPr/>
        </p:nvPicPr>
        <p:blipFill rotWithShape="1">
          <a:blip r:embed="rId4"/>
          <a:srcRect l="3067" t="5192" r="1" b="-658"/>
          <a:stretch/>
        </p:blipFill>
        <p:spPr>
          <a:xfrm>
            <a:off x="5679929" y="543745"/>
            <a:ext cx="995081" cy="1256609"/>
          </a:xfrm>
          <a:prstGeom prst="rect">
            <a:avLst/>
          </a:prstGeom>
        </p:spPr>
      </p:pic>
      <p:sp>
        <p:nvSpPr>
          <p:cNvPr id="8" name="TextBox 7">
            <a:extLst>
              <a:ext uri="{FF2B5EF4-FFF2-40B4-BE49-F238E27FC236}">
                <a16:creationId xmlns:a16="http://schemas.microsoft.com/office/drawing/2014/main" id="{32E325D1-9986-60BB-7CE1-E3F90224CED3}"/>
              </a:ext>
            </a:extLst>
          </p:cNvPr>
          <p:cNvSpPr txBox="1"/>
          <p:nvPr/>
        </p:nvSpPr>
        <p:spPr>
          <a:xfrm>
            <a:off x="6926774" y="2540717"/>
            <a:ext cx="482406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Since 1990 net installed combustible energy has continued to grow at a rapid pace around the world.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Currently, 66% of all net installed energy is combustible.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Hydro follows next with just 21% of all net installed energy around the world.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14986116"/>
      </p:ext>
    </p:extLst>
  </p:cSld>
  <p:clrMapOvr>
    <a:masterClrMapping/>
  </p:clrMapOvr>
  <p:transition spd="slow" advTm="53624">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Right Triangle 42">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5" name="Rectangle 44">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7" name="Group 46">
            <a:extLst>
              <a:ext uri="{FF2B5EF4-FFF2-40B4-BE49-F238E27FC236}">
                <a16:creationId xmlns:a16="http://schemas.microsoft.com/office/drawing/2014/main" id="{2805421D-23CB-40F5-9098-D716667E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EBEDFB19-5DE1-4CA8-842F-CF9657C9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B04A073-94DC-4578-A9E2-F2E11D914E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7F7BBB2-E3AC-457B-807F-64236CF302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0853883-33B5-4C34-9FBE-49F74C5076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3148E7B-B5D6-4263-9D85-5D3DFB6178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967EC22-EFE1-454E-8FD1-12FFCD9D2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9EB4AF-9931-410A-9F68-C24B6C39E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4941F79-4D72-496E-AE99-73B9E1F72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D4E79B3-CB64-439D-B1FC-FC4BF47CD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92598D1-4713-4DC0-BD6B-7CC594357A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5EB19DC-1DB5-4675-A6DE-6360F0AD76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05E56D6-1D38-4913-B543-41ECE2C46B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6ACC1A-6B97-4B0B-A036-F818906236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197E3E-AC71-447A-A5F1-AC337FD73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37D0DA4-9FA9-4502-8296-6DD8842C3A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94CC6E-AA45-4AFF-8EC6-17FE421734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330A0C5-0C67-4AC8-9F75-D63277BFF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10410FE-F829-4EB2-98EE-397D51FC59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E2C1BE1-F256-4B52-BB5D-50C84668FA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104CCA-10BA-45D1-A504-EF3AD7334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6E7DBD2-8DAE-45A0-9A8C-331329107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AD51F90-1778-4825-87B9-E04A473A4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8B4C11C-68F4-4AAA-B3C6-99B339FD5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F65B701-4451-455A-A72C-968591A58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E9A4D7-E804-4F7D-B46F-9182BE11DE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22ECDE-9CC3-4260-A85A-1575376E7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940BF09-5C37-4ABA-919D-A22281C3A4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ECA37BD-68D3-427B-9FDA-2ADAFCF5DC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C5F91D5-B215-42B0-81E5-7CE4263BDD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C21ED72-60A2-439D-8DD2-85900BA4CB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853A371-AB64-4677-9E5A-FE61C0E045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Right Triangle 79">
            <a:extLst>
              <a:ext uri="{FF2B5EF4-FFF2-40B4-BE49-F238E27FC236}">
                <a16:creationId xmlns:a16="http://schemas.microsoft.com/office/drawing/2014/main" id="{B3093A12-B759-4321-96FD-060689E3A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7291541" y="-28737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15CEA50-DC8E-F36D-DEF5-55AB9BA6987D}"/>
              </a:ext>
            </a:extLst>
          </p:cNvPr>
          <p:cNvSpPr>
            <a:spLocks noGrp="1"/>
          </p:cNvSpPr>
          <p:nvPr>
            <p:ph type="title"/>
          </p:nvPr>
        </p:nvSpPr>
        <p:spPr>
          <a:xfrm>
            <a:off x="7073120" y="722903"/>
            <a:ext cx="4415630" cy="905736"/>
          </a:xfrm>
        </p:spPr>
        <p:txBody>
          <a:bodyPr vert="horz" lIns="91440" tIns="45720" rIns="91440" bIns="45720" rtlCol="0" anchor="b">
            <a:normAutofit/>
          </a:bodyPr>
          <a:lstStyle/>
          <a:p>
            <a:r>
              <a:rPr lang="en-US" sz="4000" dirty="0"/>
              <a:t>Top 10 Breakdown</a:t>
            </a:r>
          </a:p>
        </p:txBody>
      </p:sp>
      <p:pic>
        <p:nvPicPr>
          <p:cNvPr id="5" name="Content Placeholder 4" descr="Chart, bar chart&#10;&#10;Description automatically generated">
            <a:extLst>
              <a:ext uri="{FF2B5EF4-FFF2-40B4-BE49-F238E27FC236}">
                <a16:creationId xmlns:a16="http://schemas.microsoft.com/office/drawing/2014/main" id="{1108594D-E4D4-2EEC-3742-F5A6DB1FDA9C}"/>
              </a:ext>
            </a:extLst>
          </p:cNvPr>
          <p:cNvPicPr>
            <a:picLocks noGrp="1" noChangeAspect="1"/>
          </p:cNvPicPr>
          <p:nvPr>
            <p:ph idx="1"/>
          </p:nvPr>
        </p:nvPicPr>
        <p:blipFill>
          <a:blip r:embed="rId3"/>
          <a:stretch>
            <a:fillRect/>
          </a:stretch>
        </p:blipFill>
        <p:spPr>
          <a:xfrm>
            <a:off x="684224" y="850423"/>
            <a:ext cx="5414891" cy="4886939"/>
          </a:xfrm>
          <a:prstGeom prst="rect">
            <a:avLst/>
          </a:prstGeom>
        </p:spPr>
      </p:pic>
      <p:sp>
        <p:nvSpPr>
          <p:cNvPr id="6" name="TextBox 5">
            <a:extLst>
              <a:ext uri="{FF2B5EF4-FFF2-40B4-BE49-F238E27FC236}">
                <a16:creationId xmlns:a16="http://schemas.microsoft.com/office/drawing/2014/main" id="{77BF0835-A0AF-37E1-D71D-037B8C103B1B}"/>
              </a:ext>
            </a:extLst>
          </p:cNvPr>
          <p:cNvSpPr txBox="1"/>
          <p:nvPr/>
        </p:nvSpPr>
        <p:spPr>
          <a:xfrm>
            <a:off x="7173542" y="2274841"/>
            <a:ext cx="45772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United States and China have the largest net installed electricity numbers overall.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only countries with a net installed energy capacity that aren’t reliant of combustibles are Canada, France, and Brazil. </a:t>
            </a:r>
          </a:p>
        </p:txBody>
      </p:sp>
      <p:pic>
        <p:nvPicPr>
          <p:cNvPr id="8" name="Picture 7" descr="A picture containing chart&#10;&#10;Description automatically generated">
            <a:extLst>
              <a:ext uri="{FF2B5EF4-FFF2-40B4-BE49-F238E27FC236}">
                <a16:creationId xmlns:a16="http://schemas.microsoft.com/office/drawing/2014/main" id="{29E5CA53-7F13-39A4-B445-42895DF9D828}"/>
              </a:ext>
            </a:extLst>
          </p:cNvPr>
          <p:cNvPicPr>
            <a:picLocks noChangeAspect="1"/>
          </p:cNvPicPr>
          <p:nvPr/>
        </p:nvPicPr>
        <p:blipFill>
          <a:blip r:embed="rId4"/>
          <a:stretch>
            <a:fillRect/>
          </a:stretch>
        </p:blipFill>
        <p:spPr>
          <a:xfrm>
            <a:off x="4956923" y="710898"/>
            <a:ext cx="1081982" cy="1210960"/>
          </a:xfrm>
          <a:prstGeom prst="rect">
            <a:avLst/>
          </a:prstGeom>
        </p:spPr>
      </p:pic>
    </p:spTree>
    <p:extLst>
      <p:ext uri="{BB962C8B-B14F-4D97-AF65-F5344CB8AC3E}">
        <p14:creationId xmlns:p14="http://schemas.microsoft.com/office/powerpoint/2010/main" val="252385869"/>
      </p:ext>
    </p:extLst>
  </p:cSld>
  <p:clrMapOvr>
    <a:masterClrMapping/>
  </p:clrMapOvr>
  <p:transition spd="slow" advTm="44352">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 name="Straight Connector 14">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7" name="Right Triangle 46">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9" name="Rectangle 48">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1" name="Group 50">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2" name="Straight Connector 51">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4" name="Right Triangle 83">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672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4EBA510-CF2F-C0A2-72C8-9D265A2612F3}"/>
              </a:ext>
            </a:extLst>
          </p:cNvPr>
          <p:cNvSpPr>
            <a:spLocks noGrp="1"/>
          </p:cNvSpPr>
          <p:nvPr>
            <p:ph type="title"/>
          </p:nvPr>
        </p:nvSpPr>
        <p:spPr>
          <a:xfrm>
            <a:off x="1202437" y="78213"/>
            <a:ext cx="9821130" cy="1075904"/>
          </a:xfrm>
        </p:spPr>
        <p:txBody>
          <a:bodyPr vert="horz" lIns="91440" tIns="45720" rIns="91440" bIns="45720" rtlCol="0" anchor="b">
            <a:normAutofit/>
          </a:bodyPr>
          <a:lstStyle/>
          <a:p>
            <a:pPr algn="ctr"/>
            <a:r>
              <a:rPr lang="en-US" sz="3200" dirty="0"/>
              <a:t>The Top 10 Countries by Renewable Capacity</a:t>
            </a:r>
          </a:p>
        </p:txBody>
      </p:sp>
      <p:pic>
        <p:nvPicPr>
          <p:cNvPr id="9" name="Content Placeholder 8" descr="Timeline&#10;&#10;Description automatically generated">
            <a:extLst>
              <a:ext uri="{FF2B5EF4-FFF2-40B4-BE49-F238E27FC236}">
                <a16:creationId xmlns:a16="http://schemas.microsoft.com/office/drawing/2014/main" id="{33F014CB-0000-805F-AF2F-5034958622E0}"/>
              </a:ext>
            </a:extLst>
          </p:cNvPr>
          <p:cNvPicPr>
            <a:picLocks noGrp="1" noChangeAspect="1"/>
          </p:cNvPicPr>
          <p:nvPr>
            <p:ph idx="1"/>
          </p:nvPr>
        </p:nvPicPr>
        <p:blipFill>
          <a:blip r:embed="rId3"/>
          <a:stretch>
            <a:fillRect/>
          </a:stretch>
        </p:blipFill>
        <p:spPr>
          <a:xfrm>
            <a:off x="918609" y="1248194"/>
            <a:ext cx="10388007" cy="3443911"/>
          </a:xfrm>
          <a:prstGeom prst="rect">
            <a:avLst/>
          </a:prstGeom>
        </p:spPr>
      </p:pic>
      <p:sp>
        <p:nvSpPr>
          <p:cNvPr id="11" name="TextBox 10">
            <a:extLst>
              <a:ext uri="{FF2B5EF4-FFF2-40B4-BE49-F238E27FC236}">
                <a16:creationId xmlns:a16="http://schemas.microsoft.com/office/drawing/2014/main" id="{183FC710-A0CF-7AF7-0054-533FD81EB570}"/>
              </a:ext>
            </a:extLst>
          </p:cNvPr>
          <p:cNvSpPr txBox="1"/>
          <p:nvPr/>
        </p:nvSpPr>
        <p:spPr>
          <a:xfrm>
            <a:off x="6117936" y="4832622"/>
            <a:ext cx="51979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most renewable net installed energy capacity for all countries, with the exception of German, is hydro.</a:t>
            </a:r>
          </a:p>
        </p:txBody>
      </p:sp>
      <p:sp>
        <p:nvSpPr>
          <p:cNvPr id="12" name="TextBox 11">
            <a:extLst>
              <a:ext uri="{FF2B5EF4-FFF2-40B4-BE49-F238E27FC236}">
                <a16:creationId xmlns:a16="http://schemas.microsoft.com/office/drawing/2014/main" id="{7CE5D49B-B888-B04F-4883-7B4548F4BBC6}"/>
              </a:ext>
            </a:extLst>
          </p:cNvPr>
          <p:cNvSpPr txBox="1"/>
          <p:nvPr/>
        </p:nvSpPr>
        <p:spPr>
          <a:xfrm>
            <a:off x="1182775" y="4847532"/>
            <a:ext cx="5229059" cy="923330"/>
          </a:xfrm>
          <a:prstGeom prst="rect">
            <a:avLst/>
          </a:prstGeom>
          <a:noFill/>
        </p:spPr>
        <p:txBody>
          <a:bodyPr wrap="square" rtlCol="0">
            <a:spAutoFit/>
          </a:bodyPr>
          <a:lstStyle/>
          <a:p>
            <a:pPr marL="285750" indent="-285750">
              <a:buFont typeface="Arial" panose="020B0604020202020204" pitchFamily="34" charset="0"/>
              <a:buChar char="•"/>
            </a:pPr>
            <a:r>
              <a:rPr lang="en-US" dirty="0"/>
              <a:t>When it comes to renewable net installed capacity China and the US have swapped places. </a:t>
            </a:r>
          </a:p>
        </p:txBody>
      </p:sp>
    </p:spTree>
    <p:extLst>
      <p:ext uri="{BB962C8B-B14F-4D97-AF65-F5344CB8AC3E}">
        <p14:creationId xmlns:p14="http://schemas.microsoft.com/office/powerpoint/2010/main" val="1722474119"/>
      </p:ext>
    </p:extLst>
  </p:cSld>
  <p:clrMapOvr>
    <a:masterClrMapping/>
  </p:clrMapOvr>
  <p:transition spd="slow" advTm="24785">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3" name="Group 12">
            <a:extLst>
              <a:ext uri="{FF2B5EF4-FFF2-40B4-BE49-F238E27FC236}">
                <a16:creationId xmlns:a16="http://schemas.microsoft.com/office/drawing/2014/main" id="{67CE0AF2-326F-4B0F-B97A-2C14B3CE19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 name="Straight Connector 13">
              <a:extLst>
                <a:ext uri="{FF2B5EF4-FFF2-40B4-BE49-F238E27FC236}">
                  <a16:creationId xmlns:a16="http://schemas.microsoft.com/office/drawing/2014/main" id="{4E8B05B5-D3AB-4AAC-B97A-7D65FF85F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47EC12-BFF1-4F97-8364-51C4DF8121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15F011-94BA-47DC-834F-1388B34219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06A0AD-93DC-442E-9F60-B30CEAF7D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D3C365-CE85-4FAC-B746-E04C9F92A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8454BD-0545-4C56-BD44-0FD16077F2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2AB6B5-F9FA-46C4-9677-F28F2A3BC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888551-D4D1-46F5-975D-320FB87DB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67C48A2-7C70-4832-8EA1-F4690A5F6B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11DE8-28CF-46C2-AB13-7AE209801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395973-46DA-4BF6-B9C1-F0B4512DEB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CFEEC4-7A30-4BB7-91CE-1BBA13833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A0F616-0997-42B0-83B2-BDF6BB3501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4B0F3E-07AE-40F2-ACA8-84BBAEE5B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948B5D-3085-4444-95B3-2ED3F19C1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5B0FDF0-2286-4AD5-8409-EC8B706C50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8842C3-3266-4C74-A6BF-5529C9CC25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20E458-6F68-46DF-9407-9E6AD8CE2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CB4A57-7F7E-426D-93B5-984A8F8BC6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038EA1-A5C8-4528-9DEC-35C3970C2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CC18C7B-5800-46CC-B5DF-8B8D91A1B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7AFBA18-1DE7-4213-9CF2-DAA4886EA9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209AD18-3DFF-4A2A-BA06-5B62BC9F30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9349A2-4AE5-4765-852E-EDD390D0E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551698-2DD2-4F8E-ABB8-0CBAE048C3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D68F4A-8464-4C0E-8E8F-218BA86E10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1142AB3-3DD8-414B-8BB3-2E30DBD759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D796E03-EB21-459D-96EA-B0EE0109B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2F4A84E-E201-47CA-85A4-25A9D76623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C03A65C-C198-4FD0-8FF6-BBF0C3AA8D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2344B27-CEB6-40F4-A75F-54415ACD5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53" name="Freeform: Shape 45">
            <a:extLst>
              <a:ext uri="{FF2B5EF4-FFF2-40B4-BE49-F238E27FC236}">
                <a16:creationId xmlns:a16="http://schemas.microsoft.com/office/drawing/2014/main" id="{FD965435-B881-4C53-9917-5CDFE7688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9"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ight Triangle 47">
            <a:extLst>
              <a:ext uri="{FF2B5EF4-FFF2-40B4-BE49-F238E27FC236}">
                <a16:creationId xmlns:a16="http://schemas.microsoft.com/office/drawing/2014/main" id="{72D91726-E656-4E99-9757-0A6650CB0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2" y="151704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9B93C73-8F15-7D8D-7F6B-F313BA591313}"/>
              </a:ext>
            </a:extLst>
          </p:cNvPr>
          <p:cNvSpPr>
            <a:spLocks noGrp="1"/>
          </p:cNvSpPr>
          <p:nvPr>
            <p:ph type="title"/>
          </p:nvPr>
        </p:nvSpPr>
        <p:spPr>
          <a:xfrm>
            <a:off x="691079" y="725951"/>
            <a:ext cx="4418418" cy="1918215"/>
          </a:xfrm>
        </p:spPr>
        <p:txBody>
          <a:bodyPr anchor="ctr">
            <a:normAutofit/>
          </a:bodyPr>
          <a:lstStyle/>
          <a:p>
            <a:pPr>
              <a:lnSpc>
                <a:spcPct val="90000"/>
              </a:lnSpc>
            </a:pPr>
            <a:r>
              <a:rPr lang="en-US" dirty="0"/>
              <a:t>Comparison Between China and the U.S.</a:t>
            </a:r>
            <a:endParaRPr lang="en-US"/>
          </a:p>
        </p:txBody>
      </p:sp>
      <p:sp>
        <p:nvSpPr>
          <p:cNvPr id="8" name="Content Placeholder 7">
            <a:extLst>
              <a:ext uri="{FF2B5EF4-FFF2-40B4-BE49-F238E27FC236}">
                <a16:creationId xmlns:a16="http://schemas.microsoft.com/office/drawing/2014/main" id="{E211DCE5-24AD-F431-38E8-514FE9E1CFC9}"/>
              </a:ext>
            </a:extLst>
          </p:cNvPr>
          <p:cNvSpPr>
            <a:spLocks noGrp="1"/>
          </p:cNvSpPr>
          <p:nvPr>
            <p:ph idx="1"/>
          </p:nvPr>
        </p:nvSpPr>
        <p:spPr>
          <a:xfrm>
            <a:off x="5336275" y="725951"/>
            <a:ext cx="5696415" cy="1918215"/>
          </a:xfrm>
        </p:spPr>
        <p:txBody>
          <a:bodyPr anchor="ctr">
            <a:normAutofit/>
          </a:bodyPr>
          <a:lstStyle/>
          <a:p>
            <a:r>
              <a:rPr lang="en-US" dirty="0"/>
              <a:t>In 2019, China has a net installed combustible capacity a little under double of the US. </a:t>
            </a:r>
          </a:p>
          <a:p>
            <a:r>
              <a:rPr lang="en-US" dirty="0"/>
              <a:t>However, as we have seen in the previous slides the US has an overall larger net installed capacity for combustibles.</a:t>
            </a:r>
          </a:p>
        </p:txBody>
      </p:sp>
      <p:pic>
        <p:nvPicPr>
          <p:cNvPr id="4" name="Content Placeholder 3" descr="Chart, bar chart&#10;&#10;Description automatically generated">
            <a:extLst>
              <a:ext uri="{FF2B5EF4-FFF2-40B4-BE49-F238E27FC236}">
                <a16:creationId xmlns:a16="http://schemas.microsoft.com/office/drawing/2014/main" id="{8859EE56-9467-F0E1-A825-CC82ED2BA013}"/>
              </a:ext>
            </a:extLst>
          </p:cNvPr>
          <p:cNvPicPr>
            <a:picLocks noChangeAspect="1"/>
          </p:cNvPicPr>
          <p:nvPr/>
        </p:nvPicPr>
        <p:blipFill>
          <a:blip r:embed="rId3"/>
          <a:stretch>
            <a:fillRect/>
          </a:stretch>
        </p:blipFill>
        <p:spPr>
          <a:xfrm>
            <a:off x="691078" y="2949036"/>
            <a:ext cx="10341613" cy="3128338"/>
          </a:xfrm>
          <a:prstGeom prst="rect">
            <a:avLst/>
          </a:prstGeom>
        </p:spPr>
      </p:pic>
    </p:spTree>
    <p:extLst>
      <p:ext uri="{BB962C8B-B14F-4D97-AF65-F5344CB8AC3E}">
        <p14:creationId xmlns:p14="http://schemas.microsoft.com/office/powerpoint/2010/main" val="866650915"/>
      </p:ext>
    </p:extLst>
  </p:cSld>
  <p:clrMapOvr>
    <a:masterClrMapping/>
  </p:clrMapOvr>
  <p:transition spd="slow" advTm="67722">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4" name="Group 51">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3" name="Straight Connector 52">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5" name="Right Triangle 84">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6" name="Rectangle 86">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7" name="Group 88">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0" name="Straight Connector 89">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8" name="Right Triangle 121">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672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6774AD2-F8BA-CB15-2FA9-5D3C8AE901F2}"/>
              </a:ext>
            </a:extLst>
          </p:cNvPr>
          <p:cNvSpPr>
            <a:spLocks noGrp="1"/>
          </p:cNvSpPr>
          <p:nvPr>
            <p:ph type="title"/>
          </p:nvPr>
        </p:nvSpPr>
        <p:spPr>
          <a:xfrm>
            <a:off x="1169071" y="224263"/>
            <a:ext cx="9821130" cy="637245"/>
          </a:xfrm>
        </p:spPr>
        <p:txBody>
          <a:bodyPr vert="horz" lIns="91440" tIns="45720" rIns="91440" bIns="45720" rtlCol="0" anchor="b">
            <a:normAutofit/>
          </a:bodyPr>
          <a:lstStyle/>
          <a:p>
            <a:pPr algn="ctr"/>
            <a:r>
              <a:rPr lang="en-US" sz="2800"/>
              <a:t>Renewable Energy Capacity</a:t>
            </a:r>
            <a:endParaRPr lang="en-US" sz="2800" dirty="0"/>
          </a:p>
        </p:txBody>
      </p:sp>
      <p:pic>
        <p:nvPicPr>
          <p:cNvPr id="5" name="Content Placeholder 4" descr="Chart&#10;&#10;Description automatically generated">
            <a:extLst>
              <a:ext uri="{FF2B5EF4-FFF2-40B4-BE49-F238E27FC236}">
                <a16:creationId xmlns:a16="http://schemas.microsoft.com/office/drawing/2014/main" id="{644CFE1B-99B2-AA58-C86F-296D9EA3B2A7}"/>
              </a:ext>
            </a:extLst>
          </p:cNvPr>
          <p:cNvPicPr>
            <a:picLocks noGrp="1" noChangeAspect="1"/>
          </p:cNvPicPr>
          <p:nvPr>
            <p:ph idx="1"/>
          </p:nvPr>
        </p:nvPicPr>
        <p:blipFill>
          <a:blip r:embed="rId3"/>
          <a:stretch>
            <a:fillRect/>
          </a:stretch>
        </p:blipFill>
        <p:spPr>
          <a:xfrm>
            <a:off x="311740" y="1073446"/>
            <a:ext cx="7851855" cy="4711113"/>
          </a:xfrm>
          <a:prstGeom prst="rect">
            <a:avLst/>
          </a:prstGeom>
        </p:spPr>
      </p:pic>
      <p:sp>
        <p:nvSpPr>
          <p:cNvPr id="7" name="TextBox 6">
            <a:extLst>
              <a:ext uri="{FF2B5EF4-FFF2-40B4-BE49-F238E27FC236}">
                <a16:creationId xmlns:a16="http://schemas.microsoft.com/office/drawing/2014/main" id="{A25DB827-D056-D8DA-6CB0-CEA1122F2242}"/>
              </a:ext>
            </a:extLst>
          </p:cNvPr>
          <p:cNvSpPr txBox="1"/>
          <p:nvPr/>
        </p:nvSpPr>
        <p:spPr>
          <a:xfrm>
            <a:off x="8248760" y="1145456"/>
            <a:ext cx="3476880" cy="4247317"/>
          </a:xfrm>
          <a:prstGeom prst="rect">
            <a:avLst/>
          </a:prstGeom>
          <a:noFill/>
        </p:spPr>
        <p:txBody>
          <a:bodyPr wrap="square" rtlCol="0">
            <a:spAutoFit/>
          </a:bodyPr>
          <a:lstStyle/>
          <a:p>
            <a:pPr marL="285750" indent="-285750">
              <a:buFont typeface="Arial" panose="020B0604020202020204" pitchFamily="34" charset="0"/>
              <a:buChar char="•"/>
            </a:pPr>
            <a:r>
              <a:rPr lang="en-US"/>
              <a:t>Since 1990 China has significantly improved their hydro net installed capacity.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US has had little to no change since 1990.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In the last few decades China has grown in both solar and wind energy.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In comparison the US is growing in solar and wind but not nearly as quickly as China. </a:t>
            </a:r>
            <a:endParaRPr lang="en-US" dirty="0"/>
          </a:p>
        </p:txBody>
      </p:sp>
    </p:spTree>
    <p:extLst>
      <p:ext uri="{BB962C8B-B14F-4D97-AF65-F5344CB8AC3E}">
        <p14:creationId xmlns:p14="http://schemas.microsoft.com/office/powerpoint/2010/main" val="1733616550"/>
      </p:ext>
    </p:extLst>
  </p:cSld>
  <p:clrMapOvr>
    <a:masterClrMapping/>
  </p:clrMapOvr>
  <p:transition spd="slow" advTm="51323">
    <p:push dir="u"/>
  </p:transition>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5514</TotalTime>
  <Words>1777</Words>
  <Application>Microsoft Macintosh PowerPoint</Application>
  <PresentationFormat>Widescreen</PresentationFormat>
  <Paragraphs>175</Paragraphs>
  <Slides>12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Grandview</vt:lpstr>
      <vt:lpstr>Wingdings</vt:lpstr>
      <vt:lpstr>CosineVTI</vt:lpstr>
      <vt:lpstr>On Track?: A Dive Into Renewable and Non-Renewable Energy </vt:lpstr>
      <vt:lpstr>Contents List</vt:lpstr>
      <vt:lpstr>Introduction</vt:lpstr>
      <vt:lpstr>Electricity Around the World</vt:lpstr>
      <vt:lpstr>Yearly Net Electricity Capacity</vt:lpstr>
      <vt:lpstr>Top 10 Breakdown</vt:lpstr>
      <vt:lpstr>The Top 10 Countries by Renewable Capacity</vt:lpstr>
      <vt:lpstr>Comparison Between China and the U.S.</vt:lpstr>
      <vt:lpstr>Renewable Energy Capacity</vt:lpstr>
      <vt:lpstr>Forecast For The Future</vt:lpstr>
      <vt:lpstr>Are We On Track?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Track?: A Dive Into Renewable and Non-Renewable Energy </dc:title>
  <dc:creator>Tabitha Diaz</dc:creator>
  <cp:lastModifiedBy>Tabitha Diaz</cp:lastModifiedBy>
  <cp:revision>26</cp:revision>
  <dcterms:created xsi:type="dcterms:W3CDTF">2022-10-05T19:11:11Z</dcterms:created>
  <dcterms:modified xsi:type="dcterms:W3CDTF">2022-11-15T15:01:38Z</dcterms:modified>
</cp:coreProperties>
</file>